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1" r:id="rId2"/>
    <p:sldId id="272" r:id="rId3"/>
  </p:sldIdLst>
  <p:sldSz cx="8229600" cy="10972800" type="B4JIS"/>
  <p:notesSz cx="6858000" cy="9144000"/>
  <p:defaultTextStyle>
    <a:defPPr>
      <a:defRPr lang="en-US"/>
    </a:defPPr>
    <a:lvl1pPr marL="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65311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22" autoAdjust="0"/>
    <p:restoredTop sz="94627" autoAdjust="0"/>
  </p:normalViewPr>
  <p:slideViewPr>
    <p:cSldViewPr snapToGrid="0" snapToObjects="1">
      <p:cViewPr varScale="1">
        <p:scale>
          <a:sx n="62" d="100"/>
          <a:sy n="62" d="100"/>
        </p:scale>
        <p:origin x="1851" y="24"/>
      </p:cViewPr>
      <p:guideLst>
        <p:guide orient="horz" pos="3456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1451" y="1438299"/>
            <a:ext cx="7879556" cy="9076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8816" y="3408681"/>
            <a:ext cx="6083564" cy="2352040"/>
          </a:xfrm>
        </p:spPr>
        <p:txBody>
          <a:bodyPr>
            <a:normAutofit/>
          </a:bodyPr>
          <a:lstStyle>
            <a:lvl1pPr algn="l" rtl="0">
              <a:defRPr lang="en-GB" sz="9333" b="0" i="1" u="none" strike="noStrike" baseline="30000" smtClean="0">
                <a:solidFill>
                  <a:srgbClr val="005990"/>
                </a:solidFill>
                <a:latin typeface="+mj-lt"/>
              </a:defRPr>
            </a:lvl1pPr>
          </a:lstStyle>
          <a:p>
            <a:pPr rtl="0"/>
            <a:r>
              <a:rPr lang="en-GB" sz="8400" b="1" i="0" u="none" strike="noStrike" baseline="30000" dirty="0" err="1" smtClean="0">
                <a:solidFill>
                  <a:srgbClr val="0087E0"/>
                </a:solidFill>
                <a:latin typeface="Calibri-Bold"/>
              </a:rPr>
              <a:t>O;ub</a:t>
            </a:r>
            <a:r>
              <a:rPr lang="en-GB" sz="8400" b="1" i="0" u="none" strike="noStrike" baseline="30000" dirty="0" smtClean="0">
                <a:solidFill>
                  <a:srgbClr val="0087E0"/>
                </a:solidFill>
                <a:latin typeface="Calibri-Bold"/>
              </a:rPr>
              <a:t>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8816" y="5782689"/>
            <a:ext cx="5466344" cy="2804160"/>
          </a:xfrm>
        </p:spPr>
        <p:txBody>
          <a:bodyPr/>
          <a:lstStyle>
            <a:lvl1pPr marL="0" indent="0" algn="l" rtl="0">
              <a:buNone/>
              <a:defRPr lang="en-GB" sz="5467" b="0" i="0" u="none" strike="noStrike" baseline="30000" smtClean="0"/>
            </a:lvl1pPr>
            <a:lvl2pPr marL="8707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41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12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483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5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24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095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966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n-GB" sz="5467" b="0" i="0" u="none" strike="noStrike" baseline="30000" dirty="0" smtClean="0">
                <a:solidFill>
                  <a:srgbClr val="0087E0"/>
                </a:solidFill>
                <a:latin typeface="+mn-lt"/>
              </a:rPr>
              <a:t>Realising Potential Design of a </a:t>
            </a:r>
            <a:br>
              <a:rPr lang="en-GB" sz="5467" b="0" i="0" u="none" strike="noStrike" baseline="30000" dirty="0" smtClean="0">
                <a:solidFill>
                  <a:srgbClr val="0087E0"/>
                </a:solidFill>
                <a:latin typeface="+mn-lt"/>
              </a:rPr>
            </a:br>
            <a:r>
              <a:rPr lang="en-GB" sz="5467" b="0" i="0" u="none" strike="noStrike" baseline="30000" dirty="0" smtClean="0">
                <a:solidFill>
                  <a:srgbClr val="0087E0"/>
                </a:solidFill>
                <a:latin typeface="+mn-lt"/>
              </a:rPr>
              <a:t>Health &amp; Social Care Professions Unit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4373" y="0"/>
            <a:ext cx="1264444" cy="2218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679282" y="0"/>
            <a:ext cx="2550319" cy="23029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40905" y="7845214"/>
            <a:ext cx="742950" cy="235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429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1" y="436880"/>
            <a:ext cx="2707482" cy="1859280"/>
          </a:xfrm>
        </p:spPr>
        <p:txBody>
          <a:bodyPr anchor="b"/>
          <a:lstStyle>
            <a:lvl1pPr algn="l">
              <a:defRPr sz="3867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436880"/>
            <a:ext cx="4600575" cy="9364981"/>
          </a:xfrm>
        </p:spPr>
        <p:txBody>
          <a:bodyPr/>
          <a:lstStyle>
            <a:lvl1pPr>
              <a:defRPr sz="6133"/>
            </a:lvl1pPr>
            <a:lvl2pPr>
              <a:defRPr sz="5333"/>
            </a:lvl2pPr>
            <a:lvl3pPr>
              <a:defRPr sz="4533"/>
            </a:lvl3pPr>
            <a:lvl4pPr>
              <a:defRPr sz="3867"/>
            </a:lvl4pPr>
            <a:lvl5pPr>
              <a:defRPr sz="3867"/>
            </a:lvl5pPr>
            <a:lvl6pPr>
              <a:defRPr sz="3867"/>
            </a:lvl6pPr>
            <a:lvl7pPr>
              <a:defRPr sz="3867"/>
            </a:lvl7pPr>
            <a:lvl8pPr>
              <a:defRPr sz="3867"/>
            </a:lvl8pPr>
            <a:lvl9pPr>
              <a:defRPr sz="3867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1" y="2296160"/>
            <a:ext cx="2707482" cy="7505701"/>
          </a:xfrm>
        </p:spPr>
        <p:txBody>
          <a:bodyPr/>
          <a:lstStyle>
            <a:lvl1pPr marL="0" indent="0">
              <a:buNone/>
              <a:defRPr sz="2667"/>
            </a:lvl1pPr>
            <a:lvl2pPr marL="870792" indent="0">
              <a:buNone/>
              <a:defRPr sz="2267"/>
            </a:lvl2pPr>
            <a:lvl3pPr marL="1741583" indent="0">
              <a:buNone/>
              <a:defRPr sz="1867"/>
            </a:lvl3pPr>
            <a:lvl4pPr marL="2612376" indent="0">
              <a:buNone/>
              <a:defRPr sz="1733"/>
            </a:lvl4pPr>
            <a:lvl5pPr marL="3483168" indent="0">
              <a:buNone/>
              <a:defRPr sz="1733"/>
            </a:lvl5pPr>
            <a:lvl6pPr marL="4353959" indent="0">
              <a:buNone/>
              <a:defRPr sz="1733"/>
            </a:lvl6pPr>
            <a:lvl7pPr marL="5224751" indent="0">
              <a:buNone/>
              <a:defRPr sz="1733"/>
            </a:lvl7pPr>
            <a:lvl8pPr marL="6095542" indent="0">
              <a:buNone/>
              <a:defRPr sz="1733"/>
            </a:lvl8pPr>
            <a:lvl9pPr marL="6966335" indent="0">
              <a:buNone/>
              <a:defRPr sz="1733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1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7680960"/>
            <a:ext cx="4937760" cy="906781"/>
          </a:xfrm>
        </p:spPr>
        <p:txBody>
          <a:bodyPr anchor="b"/>
          <a:lstStyle>
            <a:lvl1pPr algn="l">
              <a:defRPr sz="3867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980440"/>
            <a:ext cx="4937760" cy="6583680"/>
          </a:xfrm>
        </p:spPr>
        <p:txBody>
          <a:bodyPr/>
          <a:lstStyle>
            <a:lvl1pPr marL="0" indent="0">
              <a:buNone/>
              <a:defRPr sz="6133"/>
            </a:lvl1pPr>
            <a:lvl2pPr marL="870792" indent="0">
              <a:buNone/>
              <a:defRPr sz="5333"/>
            </a:lvl2pPr>
            <a:lvl3pPr marL="1741583" indent="0">
              <a:buNone/>
              <a:defRPr sz="4533"/>
            </a:lvl3pPr>
            <a:lvl4pPr marL="2612376" indent="0">
              <a:buNone/>
              <a:defRPr sz="3867"/>
            </a:lvl4pPr>
            <a:lvl5pPr marL="3483168" indent="0">
              <a:buNone/>
              <a:defRPr sz="3867"/>
            </a:lvl5pPr>
            <a:lvl6pPr marL="4353959" indent="0">
              <a:buNone/>
              <a:defRPr sz="3867"/>
            </a:lvl6pPr>
            <a:lvl7pPr marL="5224751" indent="0">
              <a:buNone/>
              <a:defRPr sz="3867"/>
            </a:lvl7pPr>
            <a:lvl8pPr marL="6095542" indent="0">
              <a:buNone/>
              <a:defRPr sz="3867"/>
            </a:lvl8pPr>
            <a:lvl9pPr marL="6966335" indent="0">
              <a:buNone/>
              <a:defRPr sz="38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8587741"/>
            <a:ext cx="4937760" cy="1287779"/>
          </a:xfrm>
        </p:spPr>
        <p:txBody>
          <a:bodyPr/>
          <a:lstStyle>
            <a:lvl1pPr marL="0" indent="0">
              <a:buNone/>
              <a:defRPr sz="2667"/>
            </a:lvl1pPr>
            <a:lvl2pPr marL="870792" indent="0">
              <a:buNone/>
              <a:defRPr sz="2267"/>
            </a:lvl2pPr>
            <a:lvl3pPr marL="1741583" indent="0">
              <a:buNone/>
              <a:defRPr sz="1867"/>
            </a:lvl3pPr>
            <a:lvl4pPr marL="2612376" indent="0">
              <a:buNone/>
              <a:defRPr sz="1733"/>
            </a:lvl4pPr>
            <a:lvl5pPr marL="3483168" indent="0">
              <a:buNone/>
              <a:defRPr sz="1733"/>
            </a:lvl5pPr>
            <a:lvl6pPr marL="4353959" indent="0">
              <a:buNone/>
              <a:defRPr sz="1733"/>
            </a:lvl6pPr>
            <a:lvl7pPr marL="5224751" indent="0">
              <a:buNone/>
              <a:defRPr sz="1733"/>
            </a:lvl7pPr>
            <a:lvl8pPr marL="6095542" indent="0">
              <a:buNone/>
              <a:defRPr sz="1733"/>
            </a:lvl8pPr>
            <a:lvl9pPr marL="6966335" indent="0">
              <a:buNone/>
              <a:defRPr sz="1733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4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2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6907" y="528320"/>
            <a:ext cx="2961800" cy="11234421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655" y="528320"/>
            <a:ext cx="8751093" cy="1123442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9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1620" y="1423279"/>
            <a:ext cx="7879556" cy="9076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809" y="1642785"/>
            <a:ext cx="6730311" cy="1828800"/>
          </a:xfrm>
        </p:spPr>
        <p:txBody>
          <a:bodyPr/>
          <a:lstStyle>
            <a:lvl1pPr marL="0" indent="0" algn="l">
              <a:defRPr>
                <a:solidFill>
                  <a:srgbClr val="0059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809" y="3471585"/>
            <a:ext cx="6730312" cy="5696883"/>
          </a:xfrm>
        </p:spPr>
        <p:txBody>
          <a:bodyPr/>
          <a:lstStyle>
            <a:lvl1pPr>
              <a:defRPr>
                <a:solidFill>
                  <a:srgbClr val="005990"/>
                </a:solidFill>
              </a:defRPr>
            </a:lvl1pPr>
            <a:lvl2pPr>
              <a:defRPr>
                <a:solidFill>
                  <a:srgbClr val="005990"/>
                </a:solidFill>
              </a:defRPr>
            </a:lvl2pPr>
            <a:lvl3pPr>
              <a:defRPr>
                <a:solidFill>
                  <a:srgbClr val="005990"/>
                </a:solidFill>
              </a:defRPr>
            </a:lvl3pPr>
            <a:lvl4pPr>
              <a:defRPr>
                <a:solidFill>
                  <a:srgbClr val="005990"/>
                </a:solidFill>
              </a:defRPr>
            </a:lvl4pPr>
            <a:lvl5pPr>
              <a:defRPr>
                <a:solidFill>
                  <a:srgbClr val="005990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1620" y="0"/>
            <a:ext cx="927799" cy="16276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13894" y="0"/>
            <a:ext cx="1715706" cy="15492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40905" y="7845214"/>
            <a:ext cx="742950" cy="235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92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1620" y="1410077"/>
            <a:ext cx="7879556" cy="90762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809" y="1642785"/>
            <a:ext cx="6730311" cy="1828800"/>
          </a:xfrm>
        </p:spPr>
        <p:txBody>
          <a:bodyPr/>
          <a:lstStyle>
            <a:lvl1pPr marL="0" indent="0" algn="l">
              <a:defRPr>
                <a:solidFill>
                  <a:srgbClr val="0059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809" y="3471585"/>
            <a:ext cx="6730312" cy="5696883"/>
          </a:xfrm>
        </p:spPr>
        <p:txBody>
          <a:bodyPr/>
          <a:lstStyle>
            <a:lvl1pPr>
              <a:defRPr>
                <a:solidFill>
                  <a:srgbClr val="005990"/>
                </a:solidFill>
              </a:defRPr>
            </a:lvl1pPr>
            <a:lvl2pPr>
              <a:defRPr>
                <a:solidFill>
                  <a:srgbClr val="005990"/>
                </a:solidFill>
              </a:defRPr>
            </a:lvl2pPr>
            <a:lvl3pPr>
              <a:defRPr>
                <a:solidFill>
                  <a:srgbClr val="005990"/>
                </a:solidFill>
              </a:defRPr>
            </a:lvl3pPr>
            <a:lvl4pPr>
              <a:defRPr>
                <a:solidFill>
                  <a:srgbClr val="005990"/>
                </a:solidFill>
              </a:defRPr>
            </a:lvl4pPr>
            <a:lvl5pPr>
              <a:defRPr>
                <a:solidFill>
                  <a:srgbClr val="005990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1620" y="0"/>
            <a:ext cx="927799" cy="16276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13894" y="0"/>
            <a:ext cx="1715706" cy="15492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40905" y="7845214"/>
            <a:ext cx="742950" cy="235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59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69095"/>
            <a:ext cx="8058150" cy="95165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809" y="1642785"/>
            <a:ext cx="6730311" cy="1828800"/>
          </a:xfrm>
        </p:spPr>
        <p:txBody>
          <a:bodyPr/>
          <a:lstStyle>
            <a:lvl1pPr marL="0" indent="0" algn="l">
              <a:defRPr>
                <a:solidFill>
                  <a:srgbClr val="0059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7809" y="3471585"/>
            <a:ext cx="6730312" cy="5696883"/>
          </a:xfrm>
        </p:spPr>
        <p:txBody>
          <a:bodyPr/>
          <a:lstStyle>
            <a:lvl1pPr>
              <a:defRPr>
                <a:solidFill>
                  <a:srgbClr val="005990"/>
                </a:solidFill>
              </a:defRPr>
            </a:lvl1pPr>
            <a:lvl2pPr>
              <a:defRPr>
                <a:solidFill>
                  <a:srgbClr val="005990"/>
                </a:solidFill>
              </a:defRPr>
            </a:lvl2pPr>
            <a:lvl3pPr>
              <a:defRPr>
                <a:solidFill>
                  <a:srgbClr val="005990"/>
                </a:solidFill>
              </a:defRPr>
            </a:lvl3pPr>
            <a:lvl4pPr>
              <a:defRPr>
                <a:solidFill>
                  <a:srgbClr val="005990"/>
                </a:solidFill>
              </a:defRPr>
            </a:lvl4pPr>
            <a:lvl5pPr>
              <a:defRPr>
                <a:solidFill>
                  <a:srgbClr val="005990"/>
                </a:solidFill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1620" y="0"/>
            <a:ext cx="927799" cy="16276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513894" y="0"/>
            <a:ext cx="1715706" cy="15492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240905" y="7845214"/>
            <a:ext cx="742950" cy="235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971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1620" y="1356857"/>
            <a:ext cx="7879556" cy="907626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7809" y="3610707"/>
            <a:ext cx="3268840" cy="826104"/>
          </a:xfrm>
        </p:spPr>
        <p:txBody>
          <a:bodyPr anchor="b"/>
          <a:lstStyle>
            <a:lvl1pPr marL="0" indent="0">
              <a:buNone/>
              <a:defRPr sz="4533" b="1">
                <a:solidFill>
                  <a:srgbClr val="005990"/>
                </a:solidFill>
              </a:defRPr>
            </a:lvl1pPr>
            <a:lvl2pPr marL="870792" indent="0">
              <a:buNone/>
              <a:defRPr sz="3867" b="1"/>
            </a:lvl2pPr>
            <a:lvl3pPr marL="1741583" indent="0">
              <a:buNone/>
              <a:defRPr sz="3467" b="1"/>
            </a:lvl3pPr>
            <a:lvl4pPr marL="2612376" indent="0">
              <a:buNone/>
              <a:defRPr sz="3067" b="1"/>
            </a:lvl4pPr>
            <a:lvl5pPr marL="3483168" indent="0">
              <a:buNone/>
              <a:defRPr sz="3067" b="1"/>
            </a:lvl5pPr>
            <a:lvl6pPr marL="4353959" indent="0">
              <a:buNone/>
              <a:defRPr sz="3067" b="1"/>
            </a:lvl6pPr>
            <a:lvl7pPr marL="5224751" indent="0">
              <a:buNone/>
              <a:defRPr sz="3067" b="1"/>
            </a:lvl7pPr>
            <a:lvl8pPr marL="6095542" indent="0">
              <a:buNone/>
              <a:defRPr sz="3067" b="1"/>
            </a:lvl8pPr>
            <a:lvl9pPr marL="6966335" indent="0">
              <a:buNone/>
              <a:defRPr sz="3067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9419" y="4724120"/>
            <a:ext cx="3257231" cy="5102171"/>
          </a:xfrm>
        </p:spPr>
        <p:txBody>
          <a:bodyPr/>
          <a:lstStyle>
            <a:lvl1pPr>
              <a:defRPr sz="4533">
                <a:solidFill>
                  <a:srgbClr val="005990"/>
                </a:solidFill>
              </a:defRPr>
            </a:lvl1pPr>
            <a:lvl2pPr>
              <a:defRPr sz="3867">
                <a:solidFill>
                  <a:srgbClr val="005990"/>
                </a:solidFill>
              </a:defRPr>
            </a:lvl2pPr>
            <a:lvl3pPr>
              <a:defRPr sz="3467">
                <a:solidFill>
                  <a:srgbClr val="005990"/>
                </a:solidFill>
              </a:defRPr>
            </a:lvl3pPr>
            <a:lvl4pPr>
              <a:defRPr sz="3067">
                <a:solidFill>
                  <a:srgbClr val="005990"/>
                </a:solidFill>
              </a:defRPr>
            </a:lvl4pPr>
            <a:lvl5pPr>
              <a:defRPr sz="3067">
                <a:solidFill>
                  <a:srgbClr val="005990"/>
                </a:solidFill>
              </a:defRPr>
            </a:lvl5pPr>
            <a:lvl6pPr>
              <a:defRPr sz="3067"/>
            </a:lvl6pPr>
            <a:lvl7pPr>
              <a:defRPr sz="3067"/>
            </a:lvl7pPr>
            <a:lvl8pPr>
              <a:defRPr sz="3067"/>
            </a:lvl8pPr>
            <a:lvl9pPr>
              <a:defRPr sz="3067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240905" y="7845214"/>
            <a:ext cx="742950" cy="23537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1620" y="0"/>
            <a:ext cx="2249143" cy="1654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135330" y="0"/>
            <a:ext cx="4080510" cy="155448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087809" y="1642785"/>
            <a:ext cx="6730311" cy="1828800"/>
          </a:xfrm>
        </p:spPr>
        <p:txBody>
          <a:bodyPr/>
          <a:lstStyle>
            <a:lvl1pPr marL="0" indent="0" algn="l">
              <a:defRPr>
                <a:solidFill>
                  <a:srgbClr val="005990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3"/>
          </p:nvPr>
        </p:nvSpPr>
        <p:spPr>
          <a:xfrm>
            <a:off x="4356649" y="3610707"/>
            <a:ext cx="3268840" cy="826104"/>
          </a:xfrm>
        </p:spPr>
        <p:txBody>
          <a:bodyPr anchor="b"/>
          <a:lstStyle>
            <a:lvl1pPr marL="0" indent="0">
              <a:buNone/>
              <a:defRPr sz="4533" b="1">
                <a:solidFill>
                  <a:srgbClr val="005990"/>
                </a:solidFill>
              </a:defRPr>
            </a:lvl1pPr>
            <a:lvl2pPr marL="870792" indent="0">
              <a:buNone/>
              <a:defRPr sz="3867" b="1"/>
            </a:lvl2pPr>
            <a:lvl3pPr marL="1741583" indent="0">
              <a:buNone/>
              <a:defRPr sz="3467" b="1"/>
            </a:lvl3pPr>
            <a:lvl4pPr marL="2612376" indent="0">
              <a:buNone/>
              <a:defRPr sz="3067" b="1"/>
            </a:lvl4pPr>
            <a:lvl5pPr marL="3483168" indent="0">
              <a:buNone/>
              <a:defRPr sz="3067" b="1"/>
            </a:lvl5pPr>
            <a:lvl6pPr marL="4353959" indent="0">
              <a:buNone/>
              <a:defRPr sz="3067" b="1"/>
            </a:lvl6pPr>
            <a:lvl7pPr marL="5224751" indent="0">
              <a:buNone/>
              <a:defRPr sz="3067" b="1"/>
            </a:lvl7pPr>
            <a:lvl8pPr marL="6095542" indent="0">
              <a:buNone/>
              <a:defRPr sz="3067" b="1"/>
            </a:lvl8pPr>
            <a:lvl9pPr marL="6966335" indent="0">
              <a:buNone/>
              <a:defRPr sz="3067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14"/>
          </p:nvPr>
        </p:nvSpPr>
        <p:spPr>
          <a:xfrm>
            <a:off x="4368259" y="4724120"/>
            <a:ext cx="3257231" cy="5102171"/>
          </a:xfrm>
        </p:spPr>
        <p:txBody>
          <a:bodyPr/>
          <a:lstStyle>
            <a:lvl1pPr>
              <a:defRPr sz="4533">
                <a:solidFill>
                  <a:srgbClr val="005990"/>
                </a:solidFill>
              </a:defRPr>
            </a:lvl1pPr>
            <a:lvl2pPr>
              <a:defRPr sz="3867">
                <a:solidFill>
                  <a:srgbClr val="005990"/>
                </a:solidFill>
              </a:defRPr>
            </a:lvl2pPr>
            <a:lvl3pPr>
              <a:defRPr sz="3467">
                <a:solidFill>
                  <a:srgbClr val="005990"/>
                </a:solidFill>
              </a:defRPr>
            </a:lvl3pPr>
            <a:lvl4pPr>
              <a:defRPr sz="3067">
                <a:solidFill>
                  <a:srgbClr val="005990"/>
                </a:solidFill>
              </a:defRPr>
            </a:lvl4pPr>
            <a:lvl5pPr>
              <a:defRPr sz="3067">
                <a:solidFill>
                  <a:srgbClr val="005990"/>
                </a:solidFill>
              </a:defRPr>
            </a:lvl5pPr>
            <a:lvl6pPr>
              <a:defRPr sz="3067"/>
            </a:lvl6pPr>
            <a:lvl7pPr>
              <a:defRPr sz="3067"/>
            </a:lvl7pPr>
            <a:lvl8pPr>
              <a:defRPr sz="3067"/>
            </a:lvl8pPr>
            <a:lvl9pPr>
              <a:defRPr sz="3067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975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2" y="7051041"/>
            <a:ext cx="6995160" cy="2179320"/>
          </a:xfrm>
        </p:spPr>
        <p:txBody>
          <a:bodyPr anchor="t"/>
          <a:lstStyle>
            <a:lvl1pPr algn="l">
              <a:defRPr sz="7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2" y="4650741"/>
            <a:ext cx="6995160" cy="2400299"/>
          </a:xfrm>
        </p:spPr>
        <p:txBody>
          <a:bodyPr anchor="b"/>
          <a:lstStyle>
            <a:lvl1pPr marL="0" indent="0">
              <a:buNone/>
              <a:defRPr sz="3867">
                <a:solidFill>
                  <a:schemeClr val="tx1">
                    <a:tint val="75000"/>
                  </a:schemeClr>
                </a:solidFill>
              </a:defRPr>
            </a:lvl1pPr>
            <a:lvl2pPr marL="870792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2pPr>
            <a:lvl3pPr marL="1741583" indent="0">
              <a:buNone/>
              <a:defRPr sz="3067">
                <a:solidFill>
                  <a:schemeClr val="tx1">
                    <a:tint val="75000"/>
                  </a:schemeClr>
                </a:solidFill>
              </a:defRPr>
            </a:lvl3pPr>
            <a:lvl4pPr marL="2612376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483168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435395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5224751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609554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96633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0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654" y="3073400"/>
            <a:ext cx="5856446" cy="8689341"/>
          </a:xfrm>
        </p:spPr>
        <p:txBody>
          <a:bodyPr/>
          <a:lstStyle>
            <a:lvl1pPr>
              <a:defRPr sz="5333"/>
            </a:lvl1pPr>
            <a:lvl2pPr>
              <a:defRPr sz="4533"/>
            </a:lvl2pPr>
            <a:lvl3pPr>
              <a:defRPr sz="3867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52261" y="3073400"/>
            <a:ext cx="5856447" cy="8689341"/>
          </a:xfrm>
        </p:spPr>
        <p:txBody>
          <a:bodyPr/>
          <a:lstStyle>
            <a:lvl1pPr>
              <a:defRPr sz="5333"/>
            </a:lvl1pPr>
            <a:lvl2pPr>
              <a:defRPr sz="4533"/>
            </a:lvl2pPr>
            <a:lvl3pPr>
              <a:defRPr sz="3867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66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8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54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439421"/>
            <a:ext cx="7406640" cy="18288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2560320"/>
            <a:ext cx="7406640" cy="7241541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10170161"/>
            <a:ext cx="1920240" cy="58420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DF68D-1380-EB49-B860-A5EF7509BB7C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10170161"/>
            <a:ext cx="2606040" cy="58420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10170161"/>
            <a:ext cx="1920240" cy="58420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2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E1D04-2172-674D-ABDB-EDDFD4E4C1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88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3" r:id="rId5"/>
    <p:sldLayoutId id="2147483651" r:id="rId6"/>
    <p:sldLayoutId id="2147483652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ctr" defTabSz="870792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3094" indent="-653094" algn="l" defTabSz="870792" rtl="0" eaLnBrk="1" latinLnBrk="0" hangingPunct="1">
        <a:spcBef>
          <a:spcPct val="20000"/>
        </a:spcBef>
        <a:buFont typeface="Arial"/>
        <a:buChar char="•"/>
        <a:defRPr sz="6133" kern="1200">
          <a:solidFill>
            <a:schemeClr val="tx1"/>
          </a:solidFill>
          <a:latin typeface="+mn-lt"/>
          <a:ea typeface="+mn-ea"/>
          <a:cs typeface="+mn-cs"/>
        </a:defRPr>
      </a:lvl1pPr>
      <a:lvl2pPr marL="1415037" indent="-544245" algn="l" defTabSz="870792" rtl="0" eaLnBrk="1" latinLnBrk="0" hangingPunct="1">
        <a:spcBef>
          <a:spcPct val="20000"/>
        </a:spcBef>
        <a:buFont typeface="Arial"/>
        <a:buChar char="–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176980" indent="-435396" algn="l" defTabSz="870792" rtl="0" eaLnBrk="1" latinLnBrk="0" hangingPunct="1">
        <a:spcBef>
          <a:spcPct val="20000"/>
        </a:spcBef>
        <a:buFont typeface="Arial"/>
        <a:buChar char="•"/>
        <a:defRPr sz="4533" kern="1200">
          <a:solidFill>
            <a:schemeClr val="tx1"/>
          </a:solidFill>
          <a:latin typeface="+mn-lt"/>
          <a:ea typeface="+mn-ea"/>
          <a:cs typeface="+mn-cs"/>
        </a:defRPr>
      </a:lvl3pPr>
      <a:lvl4pPr marL="3047772" indent="-435396" algn="l" defTabSz="870792" rtl="0" eaLnBrk="1" latinLnBrk="0" hangingPunct="1">
        <a:spcBef>
          <a:spcPct val="20000"/>
        </a:spcBef>
        <a:buFont typeface="Arial"/>
        <a:buChar char="–"/>
        <a:defRPr sz="3867" kern="1200">
          <a:solidFill>
            <a:schemeClr val="tx1"/>
          </a:solidFill>
          <a:latin typeface="+mn-lt"/>
          <a:ea typeface="+mn-ea"/>
          <a:cs typeface="+mn-cs"/>
        </a:defRPr>
      </a:lvl4pPr>
      <a:lvl5pPr marL="3918563" indent="-435396" algn="l" defTabSz="870792" rtl="0" eaLnBrk="1" latinLnBrk="0" hangingPunct="1">
        <a:spcBef>
          <a:spcPct val="20000"/>
        </a:spcBef>
        <a:buFont typeface="Arial"/>
        <a:buChar char="»"/>
        <a:defRPr sz="3867" kern="1200">
          <a:solidFill>
            <a:schemeClr val="tx1"/>
          </a:solidFill>
          <a:latin typeface="+mn-lt"/>
          <a:ea typeface="+mn-ea"/>
          <a:cs typeface="+mn-cs"/>
        </a:defRPr>
      </a:lvl5pPr>
      <a:lvl6pPr marL="4789355" indent="-435396" algn="l" defTabSz="870792" rtl="0" eaLnBrk="1" latinLnBrk="0" hangingPunct="1">
        <a:spcBef>
          <a:spcPct val="20000"/>
        </a:spcBef>
        <a:buFont typeface="Arial"/>
        <a:buChar char="•"/>
        <a:defRPr sz="3867" kern="1200">
          <a:solidFill>
            <a:schemeClr val="tx1"/>
          </a:solidFill>
          <a:latin typeface="+mn-lt"/>
          <a:ea typeface="+mn-ea"/>
          <a:cs typeface="+mn-cs"/>
        </a:defRPr>
      </a:lvl6pPr>
      <a:lvl7pPr marL="5660146" indent="-435396" algn="l" defTabSz="870792" rtl="0" eaLnBrk="1" latinLnBrk="0" hangingPunct="1">
        <a:spcBef>
          <a:spcPct val="20000"/>
        </a:spcBef>
        <a:buFont typeface="Arial"/>
        <a:buChar char="•"/>
        <a:defRPr sz="3867" kern="1200">
          <a:solidFill>
            <a:schemeClr val="tx1"/>
          </a:solidFill>
          <a:latin typeface="+mn-lt"/>
          <a:ea typeface="+mn-ea"/>
          <a:cs typeface="+mn-cs"/>
        </a:defRPr>
      </a:lvl7pPr>
      <a:lvl8pPr marL="6530939" indent="-435396" algn="l" defTabSz="870792" rtl="0" eaLnBrk="1" latinLnBrk="0" hangingPunct="1">
        <a:spcBef>
          <a:spcPct val="20000"/>
        </a:spcBef>
        <a:buFont typeface="Arial"/>
        <a:buChar char="•"/>
        <a:defRPr sz="3867" kern="1200">
          <a:solidFill>
            <a:schemeClr val="tx1"/>
          </a:solidFill>
          <a:latin typeface="+mn-lt"/>
          <a:ea typeface="+mn-ea"/>
          <a:cs typeface="+mn-cs"/>
        </a:defRPr>
      </a:lvl8pPr>
      <a:lvl9pPr marL="7401731" indent="-435396" algn="l" defTabSz="870792" rtl="0" eaLnBrk="1" latinLnBrk="0" hangingPunct="1">
        <a:spcBef>
          <a:spcPct val="20000"/>
        </a:spcBef>
        <a:buFont typeface="Arial"/>
        <a:buChar char="•"/>
        <a:defRPr sz="38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70792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741583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612376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4pPr>
      <a:lvl5pPr marL="3483168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5pPr>
      <a:lvl6pPr marL="4353959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6pPr>
      <a:lvl7pPr marL="5224751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7pPr>
      <a:lvl8pPr marL="6095542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8pPr>
      <a:lvl9pPr marL="6966335" algn="l" defTabSz="870792" rtl="0" eaLnBrk="1" latinLnBrk="0" hangingPunct="1">
        <a:defRPr sz="34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0" y="1421546"/>
            <a:ext cx="7403183" cy="1237130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3600" b="1" dirty="0" smtClean="0">
                <a:solidFill>
                  <a:srgbClr val="002060"/>
                </a:solidFill>
                <a:latin typeface="+mn-lt"/>
              </a:rPr>
              <a:t>National Health </a:t>
            </a:r>
            <a:r>
              <a:rPr lang="en-IE" sz="3600" b="1" dirty="0">
                <a:solidFill>
                  <a:srgbClr val="002060"/>
                </a:solidFill>
                <a:latin typeface="+mn-lt"/>
              </a:rPr>
              <a:t>and </a:t>
            </a:r>
            <a:r>
              <a:rPr lang="en-IE" sz="3600" b="1" dirty="0" smtClean="0">
                <a:solidFill>
                  <a:srgbClr val="002060"/>
                </a:solidFill>
                <a:latin typeface="+mn-lt"/>
              </a:rPr>
              <a:t>Social</a:t>
            </a:r>
            <a:br>
              <a:rPr lang="en-IE" sz="3600" b="1" dirty="0" smtClean="0">
                <a:solidFill>
                  <a:srgbClr val="002060"/>
                </a:solidFill>
                <a:latin typeface="+mn-lt"/>
              </a:rPr>
            </a:br>
            <a:r>
              <a:rPr lang="en-IE" sz="3600" b="1" dirty="0" smtClean="0">
                <a:solidFill>
                  <a:srgbClr val="002060"/>
                </a:solidFill>
                <a:latin typeface="+mn-lt"/>
              </a:rPr>
              <a:t>Care </a:t>
            </a:r>
            <a:r>
              <a:rPr lang="en-IE" sz="3600" b="1" dirty="0">
                <a:solidFill>
                  <a:srgbClr val="002060"/>
                </a:solidFill>
                <a:latin typeface="+mn-lt"/>
              </a:rPr>
              <a:t>Professions Office</a:t>
            </a:r>
            <a: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2700" b="1" dirty="0" smtClean="0">
                <a:solidFill>
                  <a:srgbClr val="002060"/>
                </a:solidFill>
                <a:latin typeface="+mn-lt"/>
              </a:rPr>
              <a:t>Role </a:t>
            </a:r>
            <a:r>
              <a:rPr lang="en-IE" sz="2700" b="1" dirty="0">
                <a:solidFill>
                  <a:srgbClr val="002060"/>
                </a:solidFill>
                <a:latin typeface="+mn-lt"/>
              </a:rPr>
              <a:t>Requirements </a:t>
            </a:r>
            <a:r>
              <a:rPr lang="en-IE" sz="2700" b="1" dirty="0" smtClean="0">
                <a:solidFill>
                  <a:srgbClr val="002060"/>
                </a:solidFill>
                <a:latin typeface="+mn-lt"/>
              </a:rPr>
              <a:t>Checklist</a:t>
            </a:r>
            <a:br>
              <a:rPr lang="en-IE" sz="2700" b="1" dirty="0" smtClean="0">
                <a:solidFill>
                  <a:srgbClr val="002060"/>
                </a:solidFill>
                <a:latin typeface="+mn-lt"/>
              </a:rPr>
            </a:br>
            <a:r>
              <a:rPr lang="en-IE" sz="2200" b="1" dirty="0" smtClean="0">
                <a:solidFill>
                  <a:srgbClr val="002060"/>
                </a:solidFill>
                <a:latin typeface="+mn-lt"/>
              </a:rPr>
              <a:t>____________________________________</a:t>
            </a:r>
            <a:br>
              <a:rPr lang="en-IE" sz="2200" b="1" dirty="0" smtClean="0">
                <a:solidFill>
                  <a:srgbClr val="002060"/>
                </a:solidFill>
                <a:latin typeface="+mn-lt"/>
              </a:rPr>
            </a:br>
            <a:r>
              <a:rPr lang="en-IE" sz="1600" dirty="0">
                <a:solidFill>
                  <a:srgbClr val="002060"/>
                </a:solidFill>
                <a:latin typeface="+mn-lt"/>
              </a:rPr>
              <a:t>In order to ensure selection of a suitable nominee, who can fully commit to this representative  role, we would appreciate you providing as much information as possible in the sections below.</a:t>
            </a:r>
            <a:br>
              <a:rPr lang="en-IE" sz="1600" dirty="0">
                <a:solidFill>
                  <a:srgbClr val="002060"/>
                </a:solidFill>
                <a:latin typeface="+mn-lt"/>
              </a:rPr>
            </a:br>
            <a:r>
              <a:rPr lang="en-IE" sz="2000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2000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3600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3600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4170218"/>
              </p:ext>
            </p:extLst>
          </p:nvPr>
        </p:nvGraphicFramePr>
        <p:xfrm>
          <a:off x="169049" y="3471863"/>
          <a:ext cx="7845398" cy="680097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22699">
                  <a:extLst>
                    <a:ext uri="{9D8B030D-6E8A-4147-A177-3AD203B41FA5}">
                      <a16:colId xmlns:a16="http://schemas.microsoft.com/office/drawing/2014/main" val="3751874519"/>
                    </a:ext>
                  </a:extLst>
                </a:gridCol>
                <a:gridCol w="3922699">
                  <a:extLst>
                    <a:ext uri="{9D8B030D-6E8A-4147-A177-3AD203B41FA5}">
                      <a16:colId xmlns:a16="http://schemas.microsoft.com/office/drawing/2014/main" val="121497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Required</a:t>
                      </a:r>
                      <a:r>
                        <a:rPr lang="en-IE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Information</a:t>
                      </a:r>
                      <a:endParaRPr lang="en-IE" sz="1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Comments</a:t>
                      </a:r>
                      <a:endParaRPr lang="en-IE" sz="1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87834"/>
                  </a:ext>
                </a:extLst>
              </a:tr>
              <a:tr h="529512">
                <a:tc>
                  <a:txBody>
                    <a:bodyPr/>
                    <a:lstStyle/>
                    <a:p>
                      <a:r>
                        <a:rPr lang="en-IE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Name</a:t>
                      </a:r>
                      <a:r>
                        <a:rPr lang="en-IE" sz="14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of the Group</a:t>
                      </a:r>
                      <a:endParaRPr lang="en-I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HSE Working Group: Changes to</a:t>
                      </a:r>
                      <a:r>
                        <a:rPr lang="en-IE" sz="14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Dysphagia Management and communications subgroup</a:t>
                      </a:r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65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IE" sz="12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Purpose</a:t>
                      </a:r>
                      <a:r>
                        <a:rPr lang="en-IE" sz="12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of the Group</a:t>
                      </a:r>
                      <a:endParaRPr lang="en-IE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consider impact and feasibility of recommending endorsement of the adoption of the</a:t>
                      </a:r>
                      <a:r>
                        <a:rPr lang="en-US" sz="1200" i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i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International Dysphagia Diet Standardisation Initiative</a:t>
                      </a: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200" i="1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Framework </a:t>
                      </a:r>
                      <a:r>
                        <a:rPr lang="en-GB" sz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(IDDSI,2015)  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 national level.</a:t>
                      </a:r>
                      <a:r>
                        <a:rPr lang="en-US" sz="1200" baseline="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Should </a:t>
                      </a:r>
                      <a:r>
                        <a:rPr lang="en-US" sz="1200" dirty="0" smtClean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be agreed, to develop an implementation plan including a communications plan, to manage this change safely across health and social care services in acute and community settings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IE" sz="12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99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12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Chairperson/Lead of the Group</a:t>
                      </a:r>
                      <a:endParaRPr lang="en-IE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Jackie Reed, National Lead,</a:t>
                      </a:r>
                      <a:r>
                        <a:rPr lang="en-IE" sz="12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National HSCP Office</a:t>
                      </a:r>
                      <a:endParaRPr lang="en-IE" sz="12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10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2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Has</a:t>
                      </a:r>
                      <a:r>
                        <a:rPr lang="en-IE" sz="12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there been HSCP involvement previously? If yes, please provide the name.</a:t>
                      </a:r>
                    </a:p>
                    <a:p>
                      <a:endParaRPr lang="en-IE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2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This</a:t>
                      </a:r>
                      <a:r>
                        <a:rPr lang="en-IE" sz="12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group was established in May 2018 and has wide stakeholder membership.  There has been no pharmacy input to date and this has been identified as a gap.  </a:t>
                      </a: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2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Key disciplines involved are speech and language therapy and </a:t>
                      </a:r>
                      <a:r>
                        <a:rPr lang="en-IE" sz="12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dietetics</a:t>
                      </a:r>
                      <a:r>
                        <a:rPr lang="en-IE" sz="12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.</a:t>
                      </a:r>
                      <a:endParaRPr lang="en-IE" sz="12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4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2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What documentation</a:t>
                      </a:r>
                      <a:r>
                        <a:rPr lang="en-IE" sz="12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is available to inform someone taking up the role? </a:t>
                      </a:r>
                      <a:endParaRPr lang="en-IE" sz="12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200" b="0" baseline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2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There are </a:t>
                      </a:r>
                      <a:r>
                        <a:rPr lang="en-IE" sz="12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terms of reference available. </a:t>
                      </a:r>
                      <a:r>
                        <a:rPr lang="en-IE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As this role may involve communication with and sensitive information regarding nutrition companies/nutrition products,  all members of the HSE Working Group and Sub Groups are required to Complete a Confidentiality Agreement and Conflict of Interest Form.</a:t>
                      </a:r>
                      <a:endParaRPr lang="en-IE" sz="12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18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What is the proposed role of the pharmacy</a:t>
                      </a:r>
                      <a:r>
                        <a:rPr lang="en-IE" sz="12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</a:t>
                      </a:r>
                      <a:r>
                        <a:rPr lang="en-IE" sz="12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representative?</a:t>
                      </a:r>
                    </a:p>
                    <a:p>
                      <a:endParaRPr lang="en-IE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To</a:t>
                      </a:r>
                      <a:r>
                        <a:rPr lang="en-IE" sz="12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provide a pharmacy input to the changes to dysphagia management group and in particular in the context of communications with patients as there is a high volume of dysphagia related products provided through the PCRS</a:t>
                      </a:r>
                      <a:endParaRPr lang="en-IE" sz="12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2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2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2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3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311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72" y="1536807"/>
            <a:ext cx="7484249" cy="1358476"/>
          </a:xfrm>
        </p:spPr>
        <p:txBody>
          <a:bodyPr>
            <a:normAutofit fontScale="90000"/>
          </a:bodyPr>
          <a:lstStyle/>
          <a:p>
            <a:pPr algn="ctr"/>
            <a:r>
              <a:rPr lang="en-IE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National Health </a:t>
            </a:r>
            <a: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>and </a:t>
            </a:r>
            <a:r>
              <a:rPr lang="en-IE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Social</a:t>
            </a:r>
            <a:br>
              <a:rPr lang="en-IE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Care </a:t>
            </a:r>
            <a: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>Professions Office</a:t>
            </a:r>
            <a:b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3600" b="1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2700" b="1" dirty="0">
                <a:solidFill>
                  <a:srgbClr val="002060"/>
                </a:solidFill>
                <a:latin typeface="Book Antiqua" panose="02040602050305030304" pitchFamily="18" charset="0"/>
              </a:rPr>
              <a:t>HSCP Representative:  </a:t>
            </a:r>
            <a:r>
              <a:rPr lang="en-IE" sz="27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27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27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Role </a:t>
            </a:r>
            <a:r>
              <a:rPr lang="en-IE" sz="2700" b="1" dirty="0">
                <a:solidFill>
                  <a:srgbClr val="002060"/>
                </a:solidFill>
                <a:latin typeface="Book Antiqua" panose="02040602050305030304" pitchFamily="18" charset="0"/>
              </a:rPr>
              <a:t>Requirements Checklist</a:t>
            </a:r>
            <a:r>
              <a:rPr lang="en-IE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 </a:t>
            </a:r>
            <a:br>
              <a:rPr lang="en-IE" sz="3600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IE" sz="3600" dirty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IE" sz="3600" dirty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en-IE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992048"/>
              </p:ext>
            </p:extLst>
          </p:nvPr>
        </p:nvGraphicFramePr>
        <p:xfrm>
          <a:off x="176733" y="3471863"/>
          <a:ext cx="7837714" cy="75336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918857">
                  <a:extLst>
                    <a:ext uri="{9D8B030D-6E8A-4147-A177-3AD203B41FA5}">
                      <a16:colId xmlns:a16="http://schemas.microsoft.com/office/drawing/2014/main" val="3751874519"/>
                    </a:ext>
                  </a:extLst>
                </a:gridCol>
                <a:gridCol w="3918857">
                  <a:extLst>
                    <a:ext uri="{9D8B030D-6E8A-4147-A177-3AD203B41FA5}">
                      <a16:colId xmlns:a16="http://schemas.microsoft.com/office/drawing/2014/main" val="121497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Required</a:t>
                      </a:r>
                      <a:r>
                        <a:rPr lang="en-IE" sz="18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Information</a:t>
                      </a:r>
                      <a:endParaRPr lang="en-IE" sz="1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8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Comments</a:t>
                      </a:r>
                      <a:endParaRPr lang="en-IE" sz="18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87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What is the</a:t>
                      </a:r>
                      <a:r>
                        <a:rPr lang="en-IE" sz="1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projected term for the HSCP representative?</a:t>
                      </a:r>
                      <a:endParaRPr lang="en-IE" sz="14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r>
                        <a:rPr lang="en-IE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One year</a:t>
                      </a:r>
                    </a:p>
                    <a:p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565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dirty="0" smtClean="0">
                          <a:solidFill>
                            <a:srgbClr val="002060"/>
                          </a:solidFill>
                          <a:latin typeface="+mn-lt"/>
                        </a:rPr>
                        <a:t>How </a:t>
                      </a:r>
                      <a:r>
                        <a:rPr lang="en-IE" sz="140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frequently are meetings held?</a:t>
                      </a:r>
                      <a:endParaRPr lang="en-IE" sz="14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b="0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Monthly initially but may become less frequent</a:t>
                      </a:r>
                      <a:r>
                        <a:rPr lang="en-IE" sz="1400" b="0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as subgroups are being established.</a:t>
                      </a:r>
                      <a:endParaRPr lang="en-IE" sz="14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E" sz="14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E" sz="1400" b="0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81990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do the meetings take place and what is the expected duration of meetings?</a:t>
                      </a:r>
                    </a:p>
                    <a:p>
                      <a:endParaRPr lang="en-IE" sz="14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r>
                        <a:rPr lang="en-IE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Meetings</a:t>
                      </a:r>
                      <a:r>
                        <a:rPr lang="en-IE" sz="14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take place in Dublin, either </a:t>
                      </a:r>
                      <a:r>
                        <a:rPr lang="en-IE" sz="1400" b="0" baseline="0" dirty="0" err="1" smtClean="0">
                          <a:solidFill>
                            <a:srgbClr val="002060"/>
                          </a:solidFill>
                          <a:latin typeface="+mn-lt"/>
                        </a:rPr>
                        <a:t>Dr.</a:t>
                      </a:r>
                      <a:r>
                        <a:rPr lang="en-IE" sz="14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Steevens’ Hospital </a:t>
                      </a:r>
                      <a:r>
                        <a:rPr lang="en-IE" sz="14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or other central location.</a:t>
                      </a:r>
                    </a:p>
                    <a:p>
                      <a:endParaRPr lang="en-IE" sz="1400" b="0" baseline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r>
                        <a:rPr lang="en-IE" sz="14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Duration is 1 to 1.5 hours</a:t>
                      </a:r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10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protected time agreed for attendance at meetings?</a:t>
                      </a:r>
                    </a:p>
                    <a:p>
                      <a:endParaRPr lang="en-I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Time</a:t>
                      </a:r>
                      <a:r>
                        <a:rPr lang="en-IE" sz="14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to attend will need to be agreed with line manager and a letter of request can be sent from the group chair to </a:t>
                      </a:r>
                      <a:r>
                        <a:rPr lang="en-IE" sz="1400" b="0" baseline="0" smtClean="0">
                          <a:solidFill>
                            <a:srgbClr val="002060"/>
                          </a:solidFill>
                          <a:latin typeface="+mn-lt"/>
                        </a:rPr>
                        <a:t>the </a:t>
                      </a:r>
                      <a:r>
                        <a:rPr lang="en-IE" sz="1400" b="0" baseline="0" smtClean="0">
                          <a:solidFill>
                            <a:srgbClr val="002060"/>
                          </a:solidFill>
                          <a:latin typeface="+mn-lt"/>
                        </a:rPr>
                        <a:t>nominee’s </a:t>
                      </a:r>
                      <a:r>
                        <a:rPr lang="en-IE" sz="14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line manager.</a:t>
                      </a:r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4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8707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there an agreed arrangement re travel and subsistence for meeting attendance?</a:t>
                      </a:r>
                      <a:endParaRPr lang="en-IE" sz="14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baseline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Should be paid</a:t>
                      </a:r>
                      <a:r>
                        <a:rPr lang="en-IE" sz="1400" b="0" baseline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 through usual channels and process at work location. </a:t>
                      </a:r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18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140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 there a nominated contact person for any additional queries in relation to the Group?</a:t>
                      </a:r>
                    </a:p>
                    <a:p>
                      <a:endParaRPr lang="en-IE" sz="1400" dirty="0" smtClean="0">
                        <a:solidFill>
                          <a:srgbClr val="002060"/>
                        </a:solidFill>
                        <a:latin typeface="+mn-lt"/>
                      </a:endParaRPr>
                    </a:p>
                    <a:p>
                      <a:endParaRPr lang="en-I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Jackie Reed, National Lead, National HSCP Office</a:t>
                      </a:r>
                    </a:p>
                    <a:p>
                      <a:r>
                        <a:rPr lang="en-IE" sz="1400" b="0" dirty="0" smtClean="0">
                          <a:solidFill>
                            <a:srgbClr val="002060"/>
                          </a:solidFill>
                          <a:latin typeface="+mn-lt"/>
                        </a:rPr>
                        <a:t>Jackie.reed@hse.ie</a:t>
                      </a:r>
                      <a:endParaRPr lang="en-IE" sz="1400" b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43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68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817</TotalTime>
  <Words>413</Words>
  <Application>Microsoft Office PowerPoint</Application>
  <PresentationFormat>Custom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 Antiqua</vt:lpstr>
      <vt:lpstr>Calibri</vt:lpstr>
      <vt:lpstr>Calibri-Bold</vt:lpstr>
      <vt:lpstr>Times New Roman</vt:lpstr>
      <vt:lpstr>Office Theme</vt:lpstr>
      <vt:lpstr>   National Health and Social Care Professions Office  Role Requirements Checklist ____________________________________ In order to ensure selection of a suitable nominee, who can fully commit to this representative  role, we would appreciate you providing as much information as possible in the sections below.   </vt:lpstr>
      <vt:lpstr>  National Health and Social Care Professions Office  HSCP Representative:   Role Requirements Checklist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ML</dc:creator>
  <cp:lastModifiedBy>Enright, Alison (Galway and Dublin,HSCP National Office)</cp:lastModifiedBy>
  <cp:revision>55</cp:revision>
  <dcterms:created xsi:type="dcterms:W3CDTF">2018-09-12T08:23:52Z</dcterms:created>
  <dcterms:modified xsi:type="dcterms:W3CDTF">2018-10-02T21:02:06Z</dcterms:modified>
</cp:coreProperties>
</file>