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9" r:id="rId3"/>
    <p:sldId id="270" r:id="rId4"/>
    <p:sldId id="271" r:id="rId5"/>
  </p:sldIdLst>
  <p:sldSz cx="8229600" cy="10972800" type="B4JIS"/>
  <p:notesSz cx="6858000" cy="9144000"/>
  <p:defaultTextStyle>
    <a:defPPr>
      <a:defRPr lang="en-US"/>
    </a:defPPr>
    <a:lvl1pPr marL="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 userDrawn="1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22" autoAdjust="0"/>
    <p:restoredTop sz="94627" autoAdjust="0"/>
  </p:normalViewPr>
  <p:slideViewPr>
    <p:cSldViewPr snapToGrid="0" snapToObjects="1">
      <p:cViewPr varScale="1">
        <p:scale>
          <a:sx n="62" d="100"/>
          <a:sy n="62" d="100"/>
        </p:scale>
        <p:origin x="1851" y="48"/>
      </p:cViewPr>
      <p:guideLst>
        <p:guide orient="horz" pos="3456"/>
        <p:guide pos="25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1451" y="1438299"/>
            <a:ext cx="7879556" cy="9076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8816" y="3408681"/>
            <a:ext cx="6083564" cy="2352040"/>
          </a:xfrm>
        </p:spPr>
        <p:txBody>
          <a:bodyPr>
            <a:normAutofit/>
          </a:bodyPr>
          <a:lstStyle>
            <a:lvl1pPr algn="l" rtl="0">
              <a:defRPr lang="en-GB" sz="9333" b="0" i="1" u="none" strike="noStrike" baseline="30000" smtClean="0">
                <a:solidFill>
                  <a:srgbClr val="005990"/>
                </a:solidFill>
                <a:latin typeface="+mj-lt"/>
              </a:defRPr>
            </a:lvl1pPr>
          </a:lstStyle>
          <a:p>
            <a:pPr rtl="0"/>
            <a:r>
              <a:rPr lang="en-GB" sz="8400" b="1" i="0" u="none" strike="noStrike" baseline="30000" dirty="0" err="1" smtClean="0">
                <a:solidFill>
                  <a:srgbClr val="0087E0"/>
                </a:solidFill>
                <a:latin typeface="Calibri-Bold"/>
              </a:rPr>
              <a:t>O;ub</a:t>
            </a:r>
            <a:r>
              <a:rPr lang="en-GB" sz="8400" b="1" i="0" u="none" strike="noStrike" baseline="30000" dirty="0" smtClean="0">
                <a:solidFill>
                  <a:srgbClr val="0087E0"/>
                </a:solidFill>
                <a:latin typeface="Calibri-Bold"/>
              </a:rPr>
              <a:t>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8816" y="5782689"/>
            <a:ext cx="5466344" cy="2804160"/>
          </a:xfrm>
        </p:spPr>
        <p:txBody>
          <a:bodyPr/>
          <a:lstStyle>
            <a:lvl1pPr marL="0" indent="0" algn="l" rtl="0">
              <a:buNone/>
              <a:defRPr lang="en-GB" sz="5467" b="0" i="0" u="none" strike="noStrike" baseline="30000" smtClean="0"/>
            </a:lvl1pPr>
            <a:lvl2pPr marL="870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4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12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483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35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224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095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966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GB" sz="5467" b="0" i="0" u="none" strike="noStrike" baseline="30000" dirty="0" smtClean="0">
                <a:solidFill>
                  <a:srgbClr val="0087E0"/>
                </a:solidFill>
                <a:latin typeface="+mn-lt"/>
              </a:rPr>
              <a:t>Realising Potential Design of a </a:t>
            </a:r>
            <a:br>
              <a:rPr lang="en-GB" sz="5467" b="0" i="0" u="none" strike="noStrike" baseline="30000" dirty="0" smtClean="0">
                <a:solidFill>
                  <a:srgbClr val="0087E0"/>
                </a:solidFill>
                <a:latin typeface="+mn-lt"/>
              </a:rPr>
            </a:br>
            <a:r>
              <a:rPr lang="en-GB" sz="5467" b="0" i="0" u="none" strike="noStrike" baseline="30000" dirty="0" smtClean="0">
                <a:solidFill>
                  <a:srgbClr val="0087E0"/>
                </a:solidFill>
                <a:latin typeface="+mn-lt"/>
              </a:rPr>
              <a:t>Health &amp; Social Care Professions Unit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4373" y="0"/>
            <a:ext cx="1264444" cy="22182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79282" y="0"/>
            <a:ext cx="2550319" cy="23029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40905" y="7845214"/>
            <a:ext cx="742950" cy="235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429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1" y="436880"/>
            <a:ext cx="2707482" cy="1859280"/>
          </a:xfrm>
        </p:spPr>
        <p:txBody>
          <a:bodyPr anchor="b"/>
          <a:lstStyle>
            <a:lvl1pPr algn="l">
              <a:defRPr sz="3867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545" y="436880"/>
            <a:ext cx="4600575" cy="9364981"/>
          </a:xfrm>
        </p:spPr>
        <p:txBody>
          <a:bodyPr/>
          <a:lstStyle>
            <a:lvl1pPr>
              <a:defRPr sz="6133"/>
            </a:lvl1pPr>
            <a:lvl2pPr>
              <a:defRPr sz="5333"/>
            </a:lvl2pPr>
            <a:lvl3pPr>
              <a:defRPr sz="4533"/>
            </a:lvl3pPr>
            <a:lvl4pPr>
              <a:defRPr sz="3867"/>
            </a:lvl4pPr>
            <a:lvl5pPr>
              <a:defRPr sz="3867"/>
            </a:lvl5pPr>
            <a:lvl6pPr>
              <a:defRPr sz="3867"/>
            </a:lvl6pPr>
            <a:lvl7pPr>
              <a:defRPr sz="3867"/>
            </a:lvl7pPr>
            <a:lvl8pPr>
              <a:defRPr sz="3867"/>
            </a:lvl8pPr>
            <a:lvl9pPr>
              <a:defRPr sz="3867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1" y="2296160"/>
            <a:ext cx="2707482" cy="7505701"/>
          </a:xfrm>
        </p:spPr>
        <p:txBody>
          <a:bodyPr/>
          <a:lstStyle>
            <a:lvl1pPr marL="0" indent="0">
              <a:buNone/>
              <a:defRPr sz="2667"/>
            </a:lvl1pPr>
            <a:lvl2pPr marL="870792" indent="0">
              <a:buNone/>
              <a:defRPr sz="2267"/>
            </a:lvl2pPr>
            <a:lvl3pPr marL="1741583" indent="0">
              <a:buNone/>
              <a:defRPr sz="1867"/>
            </a:lvl3pPr>
            <a:lvl4pPr marL="2612376" indent="0">
              <a:buNone/>
              <a:defRPr sz="1733"/>
            </a:lvl4pPr>
            <a:lvl5pPr marL="3483168" indent="0">
              <a:buNone/>
              <a:defRPr sz="1733"/>
            </a:lvl5pPr>
            <a:lvl6pPr marL="4353959" indent="0">
              <a:buNone/>
              <a:defRPr sz="1733"/>
            </a:lvl6pPr>
            <a:lvl7pPr marL="5224751" indent="0">
              <a:buNone/>
              <a:defRPr sz="1733"/>
            </a:lvl7pPr>
            <a:lvl8pPr marL="6095542" indent="0">
              <a:buNone/>
              <a:defRPr sz="1733"/>
            </a:lvl8pPr>
            <a:lvl9pPr marL="6966335" indent="0">
              <a:buNone/>
              <a:defRPr sz="1733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1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060" y="7680960"/>
            <a:ext cx="4937760" cy="906781"/>
          </a:xfrm>
        </p:spPr>
        <p:txBody>
          <a:bodyPr anchor="b"/>
          <a:lstStyle>
            <a:lvl1pPr algn="l">
              <a:defRPr sz="3867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3060" y="980440"/>
            <a:ext cx="4937760" cy="6583680"/>
          </a:xfrm>
        </p:spPr>
        <p:txBody>
          <a:bodyPr/>
          <a:lstStyle>
            <a:lvl1pPr marL="0" indent="0">
              <a:buNone/>
              <a:defRPr sz="6133"/>
            </a:lvl1pPr>
            <a:lvl2pPr marL="870792" indent="0">
              <a:buNone/>
              <a:defRPr sz="5333"/>
            </a:lvl2pPr>
            <a:lvl3pPr marL="1741583" indent="0">
              <a:buNone/>
              <a:defRPr sz="4533"/>
            </a:lvl3pPr>
            <a:lvl4pPr marL="2612376" indent="0">
              <a:buNone/>
              <a:defRPr sz="3867"/>
            </a:lvl4pPr>
            <a:lvl5pPr marL="3483168" indent="0">
              <a:buNone/>
              <a:defRPr sz="3867"/>
            </a:lvl5pPr>
            <a:lvl6pPr marL="4353959" indent="0">
              <a:buNone/>
              <a:defRPr sz="3867"/>
            </a:lvl6pPr>
            <a:lvl7pPr marL="5224751" indent="0">
              <a:buNone/>
              <a:defRPr sz="3867"/>
            </a:lvl7pPr>
            <a:lvl8pPr marL="6095542" indent="0">
              <a:buNone/>
              <a:defRPr sz="3867"/>
            </a:lvl8pPr>
            <a:lvl9pPr marL="6966335" indent="0">
              <a:buNone/>
              <a:defRPr sz="38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3060" y="8587741"/>
            <a:ext cx="4937760" cy="1287779"/>
          </a:xfrm>
        </p:spPr>
        <p:txBody>
          <a:bodyPr/>
          <a:lstStyle>
            <a:lvl1pPr marL="0" indent="0">
              <a:buNone/>
              <a:defRPr sz="2667"/>
            </a:lvl1pPr>
            <a:lvl2pPr marL="870792" indent="0">
              <a:buNone/>
              <a:defRPr sz="2267"/>
            </a:lvl2pPr>
            <a:lvl3pPr marL="1741583" indent="0">
              <a:buNone/>
              <a:defRPr sz="1867"/>
            </a:lvl3pPr>
            <a:lvl4pPr marL="2612376" indent="0">
              <a:buNone/>
              <a:defRPr sz="1733"/>
            </a:lvl4pPr>
            <a:lvl5pPr marL="3483168" indent="0">
              <a:buNone/>
              <a:defRPr sz="1733"/>
            </a:lvl5pPr>
            <a:lvl6pPr marL="4353959" indent="0">
              <a:buNone/>
              <a:defRPr sz="1733"/>
            </a:lvl6pPr>
            <a:lvl7pPr marL="5224751" indent="0">
              <a:buNone/>
              <a:defRPr sz="1733"/>
            </a:lvl7pPr>
            <a:lvl8pPr marL="6095542" indent="0">
              <a:buNone/>
              <a:defRPr sz="1733"/>
            </a:lvl8pPr>
            <a:lvl9pPr marL="6966335" indent="0">
              <a:buNone/>
              <a:defRPr sz="1733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24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2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6907" y="528320"/>
            <a:ext cx="2961800" cy="11234421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8655" y="528320"/>
            <a:ext cx="8751093" cy="11234421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9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1620" y="1423279"/>
            <a:ext cx="7879556" cy="9076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809" y="1642785"/>
            <a:ext cx="6730311" cy="1828800"/>
          </a:xfrm>
        </p:spPr>
        <p:txBody>
          <a:bodyPr/>
          <a:lstStyle>
            <a:lvl1pPr marL="0" indent="0" algn="l">
              <a:defRPr>
                <a:solidFill>
                  <a:srgbClr val="00599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809" y="3471585"/>
            <a:ext cx="6730312" cy="5696883"/>
          </a:xfrm>
        </p:spPr>
        <p:txBody>
          <a:bodyPr/>
          <a:lstStyle>
            <a:lvl1pPr>
              <a:defRPr>
                <a:solidFill>
                  <a:srgbClr val="005990"/>
                </a:solidFill>
              </a:defRPr>
            </a:lvl1pPr>
            <a:lvl2pPr>
              <a:defRPr>
                <a:solidFill>
                  <a:srgbClr val="005990"/>
                </a:solidFill>
              </a:defRPr>
            </a:lvl2pPr>
            <a:lvl3pPr>
              <a:defRPr>
                <a:solidFill>
                  <a:srgbClr val="005990"/>
                </a:solidFill>
              </a:defRPr>
            </a:lvl3pPr>
            <a:lvl4pPr>
              <a:defRPr>
                <a:solidFill>
                  <a:srgbClr val="005990"/>
                </a:solidFill>
              </a:defRPr>
            </a:lvl4pPr>
            <a:lvl5pPr>
              <a:defRPr>
                <a:solidFill>
                  <a:srgbClr val="005990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1620" y="0"/>
            <a:ext cx="927799" cy="16276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513894" y="0"/>
            <a:ext cx="1715706" cy="15492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40905" y="7845214"/>
            <a:ext cx="742950" cy="235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792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1620" y="1410077"/>
            <a:ext cx="7879556" cy="9076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809" y="1642785"/>
            <a:ext cx="6730311" cy="1828800"/>
          </a:xfrm>
        </p:spPr>
        <p:txBody>
          <a:bodyPr/>
          <a:lstStyle>
            <a:lvl1pPr marL="0" indent="0" algn="l">
              <a:defRPr>
                <a:solidFill>
                  <a:srgbClr val="00599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809" y="3471585"/>
            <a:ext cx="6730312" cy="5696883"/>
          </a:xfrm>
        </p:spPr>
        <p:txBody>
          <a:bodyPr/>
          <a:lstStyle>
            <a:lvl1pPr>
              <a:defRPr>
                <a:solidFill>
                  <a:srgbClr val="005990"/>
                </a:solidFill>
              </a:defRPr>
            </a:lvl1pPr>
            <a:lvl2pPr>
              <a:defRPr>
                <a:solidFill>
                  <a:srgbClr val="005990"/>
                </a:solidFill>
              </a:defRPr>
            </a:lvl2pPr>
            <a:lvl3pPr>
              <a:defRPr>
                <a:solidFill>
                  <a:srgbClr val="005990"/>
                </a:solidFill>
              </a:defRPr>
            </a:lvl3pPr>
            <a:lvl4pPr>
              <a:defRPr>
                <a:solidFill>
                  <a:srgbClr val="005990"/>
                </a:solidFill>
              </a:defRPr>
            </a:lvl4pPr>
            <a:lvl5pPr>
              <a:defRPr>
                <a:solidFill>
                  <a:srgbClr val="005990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1620" y="0"/>
            <a:ext cx="927799" cy="16276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513894" y="0"/>
            <a:ext cx="1715706" cy="15492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40905" y="7845214"/>
            <a:ext cx="742950" cy="235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597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69095"/>
            <a:ext cx="8058150" cy="95165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809" y="1642785"/>
            <a:ext cx="6730311" cy="1828800"/>
          </a:xfrm>
        </p:spPr>
        <p:txBody>
          <a:bodyPr/>
          <a:lstStyle>
            <a:lvl1pPr marL="0" indent="0" algn="l">
              <a:defRPr>
                <a:solidFill>
                  <a:srgbClr val="00599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809" y="3471585"/>
            <a:ext cx="6730312" cy="5696883"/>
          </a:xfrm>
        </p:spPr>
        <p:txBody>
          <a:bodyPr/>
          <a:lstStyle>
            <a:lvl1pPr>
              <a:defRPr>
                <a:solidFill>
                  <a:srgbClr val="005990"/>
                </a:solidFill>
              </a:defRPr>
            </a:lvl1pPr>
            <a:lvl2pPr>
              <a:defRPr>
                <a:solidFill>
                  <a:srgbClr val="005990"/>
                </a:solidFill>
              </a:defRPr>
            </a:lvl2pPr>
            <a:lvl3pPr>
              <a:defRPr>
                <a:solidFill>
                  <a:srgbClr val="005990"/>
                </a:solidFill>
              </a:defRPr>
            </a:lvl3pPr>
            <a:lvl4pPr>
              <a:defRPr>
                <a:solidFill>
                  <a:srgbClr val="005990"/>
                </a:solidFill>
              </a:defRPr>
            </a:lvl4pPr>
            <a:lvl5pPr>
              <a:defRPr>
                <a:solidFill>
                  <a:srgbClr val="005990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1620" y="0"/>
            <a:ext cx="927799" cy="16276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513894" y="0"/>
            <a:ext cx="1715706" cy="15492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40905" y="7845214"/>
            <a:ext cx="742950" cy="235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971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1620" y="1356857"/>
            <a:ext cx="7879556" cy="907626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7809" y="3610707"/>
            <a:ext cx="3268840" cy="826104"/>
          </a:xfrm>
        </p:spPr>
        <p:txBody>
          <a:bodyPr anchor="b"/>
          <a:lstStyle>
            <a:lvl1pPr marL="0" indent="0">
              <a:buNone/>
              <a:defRPr sz="4533" b="1">
                <a:solidFill>
                  <a:srgbClr val="005990"/>
                </a:solidFill>
              </a:defRPr>
            </a:lvl1pPr>
            <a:lvl2pPr marL="870792" indent="0">
              <a:buNone/>
              <a:defRPr sz="3867" b="1"/>
            </a:lvl2pPr>
            <a:lvl3pPr marL="1741583" indent="0">
              <a:buNone/>
              <a:defRPr sz="3467" b="1"/>
            </a:lvl3pPr>
            <a:lvl4pPr marL="2612376" indent="0">
              <a:buNone/>
              <a:defRPr sz="3067" b="1"/>
            </a:lvl4pPr>
            <a:lvl5pPr marL="3483168" indent="0">
              <a:buNone/>
              <a:defRPr sz="3067" b="1"/>
            </a:lvl5pPr>
            <a:lvl6pPr marL="4353959" indent="0">
              <a:buNone/>
              <a:defRPr sz="3067" b="1"/>
            </a:lvl6pPr>
            <a:lvl7pPr marL="5224751" indent="0">
              <a:buNone/>
              <a:defRPr sz="3067" b="1"/>
            </a:lvl7pPr>
            <a:lvl8pPr marL="6095542" indent="0">
              <a:buNone/>
              <a:defRPr sz="3067" b="1"/>
            </a:lvl8pPr>
            <a:lvl9pPr marL="6966335" indent="0">
              <a:buNone/>
              <a:defRPr sz="3067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9419" y="4724120"/>
            <a:ext cx="3257231" cy="5102171"/>
          </a:xfrm>
        </p:spPr>
        <p:txBody>
          <a:bodyPr/>
          <a:lstStyle>
            <a:lvl1pPr>
              <a:defRPr sz="4533">
                <a:solidFill>
                  <a:srgbClr val="005990"/>
                </a:solidFill>
              </a:defRPr>
            </a:lvl1pPr>
            <a:lvl2pPr>
              <a:defRPr sz="3867">
                <a:solidFill>
                  <a:srgbClr val="005990"/>
                </a:solidFill>
              </a:defRPr>
            </a:lvl2pPr>
            <a:lvl3pPr>
              <a:defRPr sz="3467">
                <a:solidFill>
                  <a:srgbClr val="005990"/>
                </a:solidFill>
              </a:defRPr>
            </a:lvl3pPr>
            <a:lvl4pPr>
              <a:defRPr sz="3067">
                <a:solidFill>
                  <a:srgbClr val="005990"/>
                </a:solidFill>
              </a:defRPr>
            </a:lvl4pPr>
            <a:lvl5pPr>
              <a:defRPr sz="3067">
                <a:solidFill>
                  <a:srgbClr val="005990"/>
                </a:solidFill>
              </a:defRPr>
            </a:lvl5pPr>
            <a:lvl6pPr>
              <a:defRPr sz="3067"/>
            </a:lvl6pPr>
            <a:lvl7pPr>
              <a:defRPr sz="3067"/>
            </a:lvl7pPr>
            <a:lvl8pPr>
              <a:defRPr sz="3067"/>
            </a:lvl8pPr>
            <a:lvl9pPr>
              <a:defRPr sz="3067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40905" y="7845214"/>
            <a:ext cx="742950" cy="23537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1620" y="0"/>
            <a:ext cx="2249143" cy="1654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135330" y="0"/>
            <a:ext cx="4080510" cy="155448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087809" y="1642785"/>
            <a:ext cx="6730311" cy="1828800"/>
          </a:xfrm>
        </p:spPr>
        <p:txBody>
          <a:bodyPr/>
          <a:lstStyle>
            <a:lvl1pPr marL="0" indent="0" algn="l">
              <a:defRPr>
                <a:solidFill>
                  <a:srgbClr val="00599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3"/>
          </p:nvPr>
        </p:nvSpPr>
        <p:spPr>
          <a:xfrm>
            <a:off x="4356649" y="3610707"/>
            <a:ext cx="3268840" cy="826104"/>
          </a:xfrm>
        </p:spPr>
        <p:txBody>
          <a:bodyPr anchor="b"/>
          <a:lstStyle>
            <a:lvl1pPr marL="0" indent="0">
              <a:buNone/>
              <a:defRPr sz="4533" b="1">
                <a:solidFill>
                  <a:srgbClr val="005990"/>
                </a:solidFill>
              </a:defRPr>
            </a:lvl1pPr>
            <a:lvl2pPr marL="870792" indent="0">
              <a:buNone/>
              <a:defRPr sz="3867" b="1"/>
            </a:lvl2pPr>
            <a:lvl3pPr marL="1741583" indent="0">
              <a:buNone/>
              <a:defRPr sz="3467" b="1"/>
            </a:lvl3pPr>
            <a:lvl4pPr marL="2612376" indent="0">
              <a:buNone/>
              <a:defRPr sz="3067" b="1"/>
            </a:lvl4pPr>
            <a:lvl5pPr marL="3483168" indent="0">
              <a:buNone/>
              <a:defRPr sz="3067" b="1"/>
            </a:lvl5pPr>
            <a:lvl6pPr marL="4353959" indent="0">
              <a:buNone/>
              <a:defRPr sz="3067" b="1"/>
            </a:lvl6pPr>
            <a:lvl7pPr marL="5224751" indent="0">
              <a:buNone/>
              <a:defRPr sz="3067" b="1"/>
            </a:lvl7pPr>
            <a:lvl8pPr marL="6095542" indent="0">
              <a:buNone/>
              <a:defRPr sz="3067" b="1"/>
            </a:lvl8pPr>
            <a:lvl9pPr marL="6966335" indent="0">
              <a:buNone/>
              <a:defRPr sz="3067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14"/>
          </p:nvPr>
        </p:nvSpPr>
        <p:spPr>
          <a:xfrm>
            <a:off x="4368259" y="4724120"/>
            <a:ext cx="3257231" cy="5102171"/>
          </a:xfrm>
        </p:spPr>
        <p:txBody>
          <a:bodyPr/>
          <a:lstStyle>
            <a:lvl1pPr>
              <a:defRPr sz="4533">
                <a:solidFill>
                  <a:srgbClr val="005990"/>
                </a:solidFill>
              </a:defRPr>
            </a:lvl1pPr>
            <a:lvl2pPr>
              <a:defRPr sz="3867">
                <a:solidFill>
                  <a:srgbClr val="005990"/>
                </a:solidFill>
              </a:defRPr>
            </a:lvl2pPr>
            <a:lvl3pPr>
              <a:defRPr sz="3467">
                <a:solidFill>
                  <a:srgbClr val="005990"/>
                </a:solidFill>
              </a:defRPr>
            </a:lvl3pPr>
            <a:lvl4pPr>
              <a:defRPr sz="3067">
                <a:solidFill>
                  <a:srgbClr val="005990"/>
                </a:solidFill>
              </a:defRPr>
            </a:lvl4pPr>
            <a:lvl5pPr>
              <a:defRPr sz="3067">
                <a:solidFill>
                  <a:srgbClr val="005990"/>
                </a:solidFill>
              </a:defRPr>
            </a:lvl5pPr>
            <a:lvl6pPr>
              <a:defRPr sz="3067"/>
            </a:lvl6pPr>
            <a:lvl7pPr>
              <a:defRPr sz="3067"/>
            </a:lvl7pPr>
            <a:lvl8pPr>
              <a:defRPr sz="3067"/>
            </a:lvl8pPr>
            <a:lvl9pPr>
              <a:defRPr sz="3067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75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82" y="7051041"/>
            <a:ext cx="6995160" cy="2179320"/>
          </a:xfrm>
        </p:spPr>
        <p:txBody>
          <a:bodyPr anchor="t"/>
          <a:lstStyle>
            <a:lvl1pPr algn="l">
              <a:defRPr sz="76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082" y="4650741"/>
            <a:ext cx="6995160" cy="2400299"/>
          </a:xfrm>
        </p:spPr>
        <p:txBody>
          <a:bodyPr anchor="b"/>
          <a:lstStyle>
            <a:lvl1pPr marL="0" indent="0">
              <a:buNone/>
              <a:defRPr sz="3867">
                <a:solidFill>
                  <a:schemeClr val="tx1">
                    <a:tint val="75000"/>
                  </a:schemeClr>
                </a:solidFill>
              </a:defRPr>
            </a:lvl1pPr>
            <a:lvl2pPr marL="870792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2pPr>
            <a:lvl3pPr marL="1741583" indent="0">
              <a:buNone/>
              <a:defRPr sz="3067">
                <a:solidFill>
                  <a:schemeClr val="tx1">
                    <a:tint val="75000"/>
                  </a:schemeClr>
                </a:solidFill>
              </a:defRPr>
            </a:lvl3pPr>
            <a:lvl4pPr marL="2612376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4pPr>
            <a:lvl5pPr marL="3483168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5pPr>
            <a:lvl6pPr marL="4353959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5224751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6095542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696633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08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654" y="3073400"/>
            <a:ext cx="5856446" cy="8689341"/>
          </a:xfrm>
        </p:spPr>
        <p:txBody>
          <a:bodyPr/>
          <a:lstStyle>
            <a:lvl1pPr>
              <a:defRPr sz="5333"/>
            </a:lvl1pPr>
            <a:lvl2pPr>
              <a:defRPr sz="4533"/>
            </a:lvl2pPr>
            <a:lvl3pPr>
              <a:defRPr sz="3867"/>
            </a:lvl3pPr>
            <a:lvl4pPr>
              <a:defRPr sz="3467"/>
            </a:lvl4pPr>
            <a:lvl5pPr>
              <a:defRPr sz="3467"/>
            </a:lvl5pPr>
            <a:lvl6pPr>
              <a:defRPr sz="3467"/>
            </a:lvl6pPr>
            <a:lvl7pPr>
              <a:defRPr sz="3467"/>
            </a:lvl7pPr>
            <a:lvl8pPr>
              <a:defRPr sz="3467"/>
            </a:lvl8pPr>
            <a:lvl9pPr>
              <a:defRPr sz="3467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52261" y="3073400"/>
            <a:ext cx="5856447" cy="8689341"/>
          </a:xfrm>
        </p:spPr>
        <p:txBody>
          <a:bodyPr/>
          <a:lstStyle>
            <a:lvl1pPr>
              <a:defRPr sz="5333"/>
            </a:lvl1pPr>
            <a:lvl2pPr>
              <a:defRPr sz="4533"/>
            </a:lvl2pPr>
            <a:lvl3pPr>
              <a:defRPr sz="3867"/>
            </a:lvl3pPr>
            <a:lvl4pPr>
              <a:defRPr sz="3467"/>
            </a:lvl4pPr>
            <a:lvl5pPr>
              <a:defRPr sz="3467"/>
            </a:lvl5pPr>
            <a:lvl6pPr>
              <a:defRPr sz="3467"/>
            </a:lvl6pPr>
            <a:lvl7pPr>
              <a:defRPr sz="3467"/>
            </a:lvl7pPr>
            <a:lvl8pPr>
              <a:defRPr sz="3467"/>
            </a:lvl8pPr>
            <a:lvl9pPr>
              <a:defRPr sz="3467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66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8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5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439421"/>
            <a:ext cx="7406640" cy="18288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2560320"/>
            <a:ext cx="7406640" cy="7241541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0" y="10170161"/>
            <a:ext cx="1920240" cy="58420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2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1780" y="10170161"/>
            <a:ext cx="2606040" cy="58420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2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97880" y="10170161"/>
            <a:ext cx="1920240" cy="58420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2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8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3" r:id="rId5"/>
    <p:sldLayoutId id="2147483651" r:id="rId6"/>
    <p:sldLayoutId id="2147483652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870792" rtl="0" eaLnBrk="1" latinLnBrk="0" hangingPunct="1">
        <a:spcBef>
          <a:spcPct val="0"/>
        </a:spcBef>
        <a:buNone/>
        <a:defRPr sz="8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3094" indent="-653094" algn="l" defTabSz="870792" rtl="0" eaLnBrk="1" latinLnBrk="0" hangingPunct="1">
        <a:spcBef>
          <a:spcPct val="20000"/>
        </a:spcBef>
        <a:buFont typeface="Arial"/>
        <a:buChar char="•"/>
        <a:defRPr sz="6133" kern="1200">
          <a:solidFill>
            <a:schemeClr val="tx1"/>
          </a:solidFill>
          <a:latin typeface="+mn-lt"/>
          <a:ea typeface="+mn-ea"/>
          <a:cs typeface="+mn-cs"/>
        </a:defRPr>
      </a:lvl1pPr>
      <a:lvl2pPr marL="1415037" indent="-544245" algn="l" defTabSz="870792" rtl="0" eaLnBrk="1" latinLnBrk="0" hangingPunct="1">
        <a:spcBef>
          <a:spcPct val="20000"/>
        </a:spcBef>
        <a:buFont typeface="Arial"/>
        <a:buChar char="–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176980" indent="-435396" algn="l" defTabSz="870792" rtl="0" eaLnBrk="1" latinLnBrk="0" hangingPunct="1">
        <a:spcBef>
          <a:spcPct val="20000"/>
        </a:spcBef>
        <a:buFont typeface="Arial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3pPr>
      <a:lvl4pPr marL="3047772" indent="-435396" algn="l" defTabSz="870792" rtl="0" eaLnBrk="1" latinLnBrk="0" hangingPunct="1">
        <a:spcBef>
          <a:spcPct val="20000"/>
        </a:spcBef>
        <a:buFont typeface="Arial"/>
        <a:buChar char="–"/>
        <a:defRPr sz="3867" kern="1200">
          <a:solidFill>
            <a:schemeClr val="tx1"/>
          </a:solidFill>
          <a:latin typeface="+mn-lt"/>
          <a:ea typeface="+mn-ea"/>
          <a:cs typeface="+mn-cs"/>
        </a:defRPr>
      </a:lvl4pPr>
      <a:lvl5pPr marL="3918563" indent="-435396" algn="l" defTabSz="870792" rtl="0" eaLnBrk="1" latinLnBrk="0" hangingPunct="1">
        <a:spcBef>
          <a:spcPct val="20000"/>
        </a:spcBef>
        <a:buFont typeface="Arial"/>
        <a:buChar char="»"/>
        <a:defRPr sz="3867" kern="1200">
          <a:solidFill>
            <a:schemeClr val="tx1"/>
          </a:solidFill>
          <a:latin typeface="+mn-lt"/>
          <a:ea typeface="+mn-ea"/>
          <a:cs typeface="+mn-cs"/>
        </a:defRPr>
      </a:lvl5pPr>
      <a:lvl6pPr marL="4789355" indent="-435396" algn="l" defTabSz="870792" rtl="0" eaLnBrk="1" latinLnBrk="0" hangingPunct="1">
        <a:spcBef>
          <a:spcPct val="20000"/>
        </a:spcBef>
        <a:buFont typeface="Arial"/>
        <a:buChar char="•"/>
        <a:defRPr sz="3867" kern="1200">
          <a:solidFill>
            <a:schemeClr val="tx1"/>
          </a:solidFill>
          <a:latin typeface="+mn-lt"/>
          <a:ea typeface="+mn-ea"/>
          <a:cs typeface="+mn-cs"/>
        </a:defRPr>
      </a:lvl6pPr>
      <a:lvl7pPr marL="5660146" indent="-435396" algn="l" defTabSz="870792" rtl="0" eaLnBrk="1" latinLnBrk="0" hangingPunct="1">
        <a:spcBef>
          <a:spcPct val="20000"/>
        </a:spcBef>
        <a:buFont typeface="Arial"/>
        <a:buChar char="•"/>
        <a:defRPr sz="3867" kern="1200">
          <a:solidFill>
            <a:schemeClr val="tx1"/>
          </a:solidFill>
          <a:latin typeface="+mn-lt"/>
          <a:ea typeface="+mn-ea"/>
          <a:cs typeface="+mn-cs"/>
        </a:defRPr>
      </a:lvl7pPr>
      <a:lvl8pPr marL="6530939" indent="-435396" algn="l" defTabSz="870792" rtl="0" eaLnBrk="1" latinLnBrk="0" hangingPunct="1">
        <a:spcBef>
          <a:spcPct val="20000"/>
        </a:spcBef>
        <a:buFont typeface="Arial"/>
        <a:buChar char="•"/>
        <a:defRPr sz="3867" kern="1200">
          <a:solidFill>
            <a:schemeClr val="tx1"/>
          </a:solidFill>
          <a:latin typeface="+mn-lt"/>
          <a:ea typeface="+mn-ea"/>
          <a:cs typeface="+mn-cs"/>
        </a:defRPr>
      </a:lvl8pPr>
      <a:lvl9pPr marL="7401731" indent="-435396" algn="l" defTabSz="870792" rtl="0" eaLnBrk="1" latinLnBrk="0" hangingPunct="1">
        <a:spcBef>
          <a:spcPct val="20000"/>
        </a:spcBef>
        <a:buFont typeface="Arial"/>
        <a:buChar char="•"/>
        <a:defRPr sz="3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0792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70792" algn="l" defTabSz="870792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741583" algn="l" defTabSz="870792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612376" algn="l" defTabSz="870792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4pPr>
      <a:lvl5pPr marL="3483168" algn="l" defTabSz="870792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5pPr>
      <a:lvl6pPr marL="4353959" algn="l" defTabSz="870792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6pPr>
      <a:lvl7pPr marL="5224751" algn="l" defTabSz="870792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7pPr>
      <a:lvl8pPr marL="6095542" algn="l" defTabSz="870792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8pPr>
      <a:lvl9pPr marL="6966335" algn="l" defTabSz="870792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ison.Enright@hse.i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805" y="1521439"/>
            <a:ext cx="8229600" cy="1052712"/>
          </a:xfrm>
        </p:spPr>
        <p:txBody>
          <a:bodyPr>
            <a:normAutofit fontScale="90000"/>
          </a:bodyPr>
          <a:lstStyle/>
          <a:p>
            <a:r>
              <a:rPr lang="en-IE" sz="4400" b="1" dirty="0" smtClean="0"/>
              <a:t/>
            </a:r>
            <a:br>
              <a:rPr lang="en-IE" sz="4400" b="1" dirty="0" smtClean="0"/>
            </a:br>
            <a:r>
              <a:rPr lang="en-IE" sz="4400" b="1" dirty="0"/>
              <a:t/>
            </a:r>
            <a:br>
              <a:rPr lang="en-IE" sz="4400" b="1" dirty="0"/>
            </a:br>
            <a:r>
              <a:rPr lang="en-IE" sz="4400" b="1" dirty="0" smtClean="0"/>
              <a:t/>
            </a:r>
            <a:br>
              <a:rPr lang="en-IE" sz="4400" b="1" dirty="0" smtClean="0"/>
            </a:br>
            <a:endParaRPr lang="en-IE" sz="27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68726" y="2727833"/>
            <a:ext cx="4825573" cy="733825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sz="1200" b="1" dirty="0" smtClean="0"/>
              <a:t>Following </a:t>
            </a:r>
            <a:r>
              <a:rPr lang="en-GB" sz="1200" b="1" dirty="0"/>
              <a:t>an extensive review of the </a:t>
            </a:r>
            <a:r>
              <a:rPr lang="en-GB" sz="1200" b="1" i="1" dirty="0"/>
              <a:t>International Dysphagia Diet Standardisation Initiative ( IDDSI) </a:t>
            </a:r>
            <a:r>
              <a:rPr lang="en-GB" sz="1200" b="1" i="1" dirty="0" smtClean="0"/>
              <a:t>Framework,</a:t>
            </a:r>
            <a:r>
              <a:rPr lang="en-GB" sz="1200" b="1" dirty="0" smtClean="0"/>
              <a:t> </a:t>
            </a:r>
            <a:r>
              <a:rPr lang="en-GB" sz="1200" b="1" dirty="0"/>
              <a:t>the  IASLT and the INDI have recommended that it replace the current 2009 document for the management of </a:t>
            </a:r>
            <a:r>
              <a:rPr lang="en-GB" sz="1200" b="1" dirty="0" smtClean="0"/>
              <a:t>dysphagia.</a:t>
            </a:r>
            <a:endParaRPr lang="en-IE" sz="1200" dirty="0"/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sz="1200" dirty="0"/>
              <a:t>Nutrition companies are planning to change prescribing guidance on thickening products used by the HSE for patients with </a:t>
            </a:r>
            <a:r>
              <a:rPr lang="en-GB" sz="1200" dirty="0" smtClean="0"/>
              <a:t>dysphagia </a:t>
            </a:r>
            <a:r>
              <a:rPr lang="en-GB" sz="1200" dirty="0"/>
              <a:t>to be in line with IDDSI </a:t>
            </a:r>
            <a:r>
              <a:rPr lang="en-GB" sz="1200" dirty="0" smtClean="0"/>
              <a:t>Framework. However, this may </a:t>
            </a:r>
            <a:r>
              <a:rPr lang="en-GB" sz="1200" dirty="0"/>
              <a:t>result in </a:t>
            </a:r>
            <a:r>
              <a:rPr lang="en-GB" sz="1200" b="1" dirty="0"/>
              <a:t>conflicting guidance being provided to patients/care givers</a:t>
            </a:r>
            <a:r>
              <a:rPr lang="en-GB" sz="1200" dirty="0"/>
              <a:t> as there will be two terminologies in operation until full national implementation of the IDDSI framework</a:t>
            </a:r>
            <a:r>
              <a:rPr lang="en-GB" sz="1200" dirty="0" smtClean="0"/>
              <a:t>.</a:t>
            </a: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sz="1200" dirty="0" smtClean="0"/>
              <a:t>This </a:t>
            </a:r>
            <a:r>
              <a:rPr lang="en-GB" sz="1200" dirty="0"/>
              <a:t>is a </a:t>
            </a:r>
            <a:r>
              <a:rPr lang="en-GB" sz="1200" b="1" dirty="0"/>
              <a:t>potential risk issue </a:t>
            </a:r>
            <a:r>
              <a:rPr lang="en-GB" sz="1200" dirty="0"/>
              <a:t>in any care setting, especially in organisations without access to Speech and Language Therapy. </a:t>
            </a:r>
            <a:r>
              <a:rPr lang="en-US" sz="1200" dirty="0" smtClean="0"/>
              <a:t>The </a:t>
            </a:r>
            <a:r>
              <a:rPr lang="en-US" sz="1200" dirty="0"/>
              <a:t>need for a HSE response was acknowledged by the Chief Clinical Officer (CCO</a:t>
            </a:r>
            <a:r>
              <a:rPr lang="en-US" sz="1200" dirty="0" smtClean="0"/>
              <a:t>) and </a:t>
            </a:r>
            <a:r>
              <a:rPr lang="en-US" sz="1200" dirty="0"/>
              <a:t>a request was made to the National HSCP O</a:t>
            </a:r>
            <a:r>
              <a:rPr lang="en-US" sz="1200" dirty="0" smtClean="0"/>
              <a:t>ffice </a:t>
            </a:r>
            <a:r>
              <a:rPr lang="en-US" sz="1200" dirty="0"/>
              <a:t>to take the lead.</a:t>
            </a:r>
            <a:endParaRPr lang="en-IE" sz="1200" dirty="0"/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1200" dirty="0"/>
              <a:t>A HSE Working </a:t>
            </a:r>
            <a:r>
              <a:rPr lang="en-US" sz="1200" dirty="0" smtClean="0"/>
              <a:t>Group - </a:t>
            </a:r>
            <a:r>
              <a:rPr lang="en-US" sz="1200" dirty="0"/>
              <a:t>Changes in Dysphagia Management </a:t>
            </a:r>
            <a:r>
              <a:rPr lang="en-US" sz="1200" dirty="0" smtClean="0"/>
              <a:t>- has </a:t>
            </a:r>
            <a:r>
              <a:rPr lang="en-US" sz="1200" dirty="0"/>
              <a:t>been established </a:t>
            </a:r>
            <a:r>
              <a:rPr lang="en-IE" sz="1200" dirty="0"/>
              <a:t>to consider impact and feasibility of recommending endorsement of the adoption of the IDDSI framework at national </a:t>
            </a:r>
            <a:r>
              <a:rPr lang="en-IE" sz="1200" dirty="0" smtClean="0"/>
              <a:t>level. Should </a:t>
            </a:r>
            <a:r>
              <a:rPr lang="en-IE" sz="1200" dirty="0"/>
              <a:t>this be agreed</a:t>
            </a:r>
            <a:r>
              <a:rPr lang="en-IE" sz="1200" dirty="0" smtClean="0"/>
              <a:t>, an implementation </a:t>
            </a:r>
            <a:r>
              <a:rPr lang="en-IE" sz="1200" dirty="0"/>
              <a:t>plan including a communications </a:t>
            </a:r>
            <a:r>
              <a:rPr lang="en-IE" sz="1200" dirty="0" smtClean="0"/>
              <a:t>plan would need to be developed to </a:t>
            </a:r>
            <a:r>
              <a:rPr lang="en-IE" sz="1200" dirty="0"/>
              <a:t>manage this change safely across health and social care services in acute and community settings. </a:t>
            </a:r>
            <a:r>
              <a:rPr lang="en-US" sz="1200" dirty="0"/>
              <a:t>Elements of this plan </a:t>
            </a:r>
            <a:r>
              <a:rPr lang="en-US" sz="1200" dirty="0" smtClean="0"/>
              <a:t>would include </a:t>
            </a:r>
            <a:r>
              <a:rPr lang="en-US" sz="1200" dirty="0"/>
              <a:t>training and education needs of staff and patients/service users and </a:t>
            </a:r>
            <a:r>
              <a:rPr lang="en-US" sz="1200" dirty="0" err="1"/>
              <a:t>carers</a:t>
            </a:r>
            <a:r>
              <a:rPr lang="en-US" sz="1200" dirty="0"/>
              <a:t>. The Working Group is chaired by  Jackie Reed, National Lead, National HSCP Office and reports to the HSE CCO.</a:t>
            </a:r>
            <a:endParaRPr lang="en-IE" sz="1200" dirty="0"/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1200" dirty="0"/>
              <a:t>It has been recommended by the working group that there should be a  national </a:t>
            </a:r>
            <a:r>
              <a:rPr lang="en-US" sz="1200" dirty="0" smtClean="0"/>
              <a:t>level </a:t>
            </a:r>
            <a:r>
              <a:rPr lang="en-US" sz="1200" dirty="0"/>
              <a:t>pharmacy representative on both the working </a:t>
            </a:r>
            <a:r>
              <a:rPr lang="en-US" sz="1200" dirty="0" smtClean="0"/>
              <a:t>group </a:t>
            </a:r>
            <a:r>
              <a:rPr lang="en-US" sz="1200" dirty="0"/>
              <a:t>and the communications subgroup. In that </a:t>
            </a:r>
            <a:r>
              <a:rPr lang="en-US" sz="1200" dirty="0" smtClean="0"/>
              <a:t>context, </a:t>
            </a:r>
            <a:r>
              <a:rPr lang="en-US" sz="1200" dirty="0"/>
              <a:t>a </a:t>
            </a:r>
            <a:r>
              <a:rPr lang="en-US" sz="1200" dirty="0" smtClean="0"/>
              <a:t>nomination </a:t>
            </a:r>
            <a:r>
              <a:rPr lang="en-US" sz="1200" dirty="0"/>
              <a:t>is now being sought through the Irish Institute of Pharmacy in accordance with the process agreed earlier in the year</a:t>
            </a:r>
            <a:r>
              <a:rPr lang="en-US" sz="1200" dirty="0" smtClean="0"/>
              <a:t>.</a:t>
            </a: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1200" dirty="0" smtClean="0"/>
              <a:t>Please note that the nomination should be sent to </a:t>
            </a:r>
            <a:r>
              <a:rPr lang="en-US" sz="1200" dirty="0" smtClean="0">
                <a:hlinkClick r:id="rId2"/>
              </a:rPr>
              <a:t>alison.enright@hse.ie</a:t>
            </a:r>
            <a:r>
              <a:rPr lang="en-US" sz="1200" dirty="0" smtClean="0"/>
              <a:t> </a:t>
            </a:r>
            <a:r>
              <a:rPr lang="en-US" sz="1200" dirty="0" smtClean="0"/>
              <a:t>by </a:t>
            </a:r>
            <a:r>
              <a:rPr lang="en-US" sz="1200" dirty="0" smtClean="0"/>
              <a:t>19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</a:t>
            </a:r>
            <a:r>
              <a:rPr lang="en-US" sz="1200" dirty="0" smtClean="0"/>
              <a:t>October, 2018.</a:t>
            </a:r>
            <a:endParaRPr lang="en-IE" sz="12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IE" sz="1200" b="1" dirty="0"/>
          </a:p>
          <a:p>
            <a:pPr marL="0" indent="0" algn="just">
              <a:buNone/>
            </a:pPr>
            <a:endParaRPr lang="en-IE" sz="1200" dirty="0"/>
          </a:p>
          <a:p>
            <a:pPr marL="0" indent="0">
              <a:buNone/>
            </a:pPr>
            <a:endParaRPr lang="en-IE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76518" y="434959"/>
            <a:ext cx="76456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>
                <a:solidFill>
                  <a:srgbClr val="002060"/>
                </a:solidFill>
              </a:rPr>
              <a:t>National HSCP Office</a:t>
            </a:r>
            <a:r>
              <a:rPr lang="en-IE" sz="2800" b="1" dirty="0"/>
              <a:t/>
            </a:r>
            <a:br>
              <a:rPr lang="en-IE" sz="2800" b="1" dirty="0"/>
            </a:br>
            <a:r>
              <a:rPr lang="en-IE" sz="2800" b="1" dirty="0">
                <a:solidFill>
                  <a:srgbClr val="002060"/>
                </a:solidFill>
              </a:rPr>
              <a:t/>
            </a:r>
            <a:br>
              <a:rPr lang="en-IE" sz="2800" b="1" dirty="0">
                <a:solidFill>
                  <a:srgbClr val="002060"/>
                </a:solidFill>
              </a:rPr>
            </a:br>
            <a:r>
              <a:rPr lang="en-IE" sz="2400" b="1" dirty="0" smtClean="0">
                <a:solidFill>
                  <a:srgbClr val="002060"/>
                </a:solidFill>
              </a:rPr>
              <a:t>Request for Nomination for the </a:t>
            </a:r>
          </a:p>
          <a:p>
            <a:pPr algn="ctr"/>
            <a:r>
              <a:rPr lang="en-IE" sz="2400" b="1" dirty="0" smtClean="0">
                <a:solidFill>
                  <a:srgbClr val="002060"/>
                </a:solidFill>
              </a:rPr>
              <a:t>HSE </a:t>
            </a:r>
            <a:r>
              <a:rPr lang="en-IE" sz="2400" b="1" dirty="0">
                <a:solidFill>
                  <a:srgbClr val="002060"/>
                </a:solidFill>
              </a:rPr>
              <a:t>Working Group </a:t>
            </a:r>
            <a:r>
              <a:rPr lang="en-IE" sz="2400" b="1" dirty="0" smtClean="0">
                <a:solidFill>
                  <a:srgbClr val="002060"/>
                </a:solidFill>
              </a:rPr>
              <a:t>on Changes </a:t>
            </a:r>
            <a:r>
              <a:rPr lang="en-IE" sz="2400" b="1" dirty="0">
                <a:solidFill>
                  <a:srgbClr val="002060"/>
                </a:solidFill>
              </a:rPr>
              <a:t>in Dysphagia </a:t>
            </a:r>
            <a:r>
              <a:rPr lang="en-IE" sz="2400" b="1" dirty="0" smtClean="0">
                <a:solidFill>
                  <a:srgbClr val="002060"/>
                </a:solidFill>
              </a:rPr>
              <a:t>Management and its Communications Subgroup </a:t>
            </a:r>
            <a:endParaRPr lang="en-IE" sz="2400" dirty="0"/>
          </a:p>
        </p:txBody>
      </p:sp>
      <p:sp>
        <p:nvSpPr>
          <p:cNvPr id="13" name="Rectangle 12"/>
          <p:cNvSpPr/>
          <p:nvPr/>
        </p:nvSpPr>
        <p:spPr>
          <a:xfrm>
            <a:off x="5701552" y="2727832"/>
            <a:ext cx="2243737" cy="723532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200" b="1" dirty="0" smtClean="0">
                <a:solidFill>
                  <a:srgbClr val="002060"/>
                </a:solidFill>
              </a:rPr>
              <a:t>NOMINEE SELECTION CRITERIA</a:t>
            </a:r>
          </a:p>
          <a:p>
            <a:endParaRPr lang="en-IE" sz="1200" dirty="0" smtClean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E" sz="1200" dirty="0" smtClean="0">
                <a:solidFill>
                  <a:srgbClr val="002060"/>
                </a:solidFill>
              </a:rPr>
              <a:t>National </a:t>
            </a:r>
            <a:r>
              <a:rPr lang="en-IE" sz="1200" dirty="0">
                <a:solidFill>
                  <a:srgbClr val="002060"/>
                </a:solidFill>
              </a:rPr>
              <a:t>level pharmacy representative with relevant experience to the role of  the HSE Working Group: Changes in </a:t>
            </a:r>
            <a:r>
              <a:rPr lang="en-IE" sz="1200" dirty="0" smtClean="0">
                <a:solidFill>
                  <a:srgbClr val="002060"/>
                </a:solidFill>
              </a:rPr>
              <a:t>Dysphagia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E" sz="1200" dirty="0">
                <a:solidFill>
                  <a:srgbClr val="002060"/>
                </a:solidFill>
              </a:rPr>
              <a:t>Willingness to actively contribute to developing resources and documents to support this </a:t>
            </a:r>
            <a:r>
              <a:rPr lang="en-IE" sz="1200" dirty="0" smtClean="0">
                <a:solidFill>
                  <a:srgbClr val="002060"/>
                </a:solidFill>
              </a:rPr>
              <a:t>project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E" sz="1200" dirty="0">
                <a:solidFill>
                  <a:srgbClr val="002060"/>
                </a:solidFill>
              </a:rPr>
              <a:t>Works collaboratively in a group setting </a:t>
            </a:r>
            <a:endParaRPr lang="en-IE" sz="1200" dirty="0" smtClean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E" sz="1200" dirty="0">
                <a:solidFill>
                  <a:srgbClr val="002060"/>
                </a:solidFill>
              </a:rPr>
              <a:t>Demonstrates a person centred </a:t>
            </a:r>
            <a:r>
              <a:rPr lang="en-IE" sz="1200" dirty="0" smtClean="0">
                <a:solidFill>
                  <a:srgbClr val="002060"/>
                </a:solidFill>
              </a:rPr>
              <a:t>focus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E" sz="1200" dirty="0">
                <a:solidFill>
                  <a:srgbClr val="002060"/>
                </a:solidFill>
              </a:rPr>
              <a:t>Excellent critical appraisal </a:t>
            </a:r>
            <a:r>
              <a:rPr lang="en-IE" sz="1200" dirty="0" smtClean="0">
                <a:solidFill>
                  <a:srgbClr val="002060"/>
                </a:solidFill>
              </a:rPr>
              <a:t>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E" sz="1200" dirty="0">
                <a:solidFill>
                  <a:srgbClr val="002060"/>
                </a:solidFill>
              </a:rPr>
              <a:t>Agrees to communicate and consult with colleagues to seek feedback and guidance on </a:t>
            </a:r>
            <a:r>
              <a:rPr lang="en-IE" sz="1200" dirty="0" smtClean="0">
                <a:solidFill>
                  <a:srgbClr val="002060"/>
                </a:solidFill>
              </a:rPr>
              <a:t>outputs from </a:t>
            </a:r>
            <a:r>
              <a:rPr lang="en-IE" sz="1200" dirty="0">
                <a:solidFill>
                  <a:srgbClr val="002060"/>
                </a:solidFill>
              </a:rPr>
              <a:t>the </a:t>
            </a:r>
            <a:r>
              <a:rPr lang="en-IE" sz="1200" dirty="0" smtClean="0">
                <a:solidFill>
                  <a:srgbClr val="002060"/>
                </a:solidFill>
              </a:rPr>
              <a:t>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200" dirty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E" sz="1200" dirty="0">
                <a:solidFill>
                  <a:srgbClr val="002060"/>
                </a:solidFill>
              </a:rPr>
              <a:t>As this role may involve communication with and sensitive information regarding nutrition companies/nutrition products,  all members of the HSE Working Group and Sub Groups are required to Complete a Confidentiality Agreement and Conflict of Interest Form</a:t>
            </a:r>
          </a:p>
        </p:txBody>
      </p:sp>
    </p:spTree>
    <p:extLst>
      <p:ext uri="{BB962C8B-B14F-4D97-AF65-F5344CB8AC3E}">
        <p14:creationId xmlns:p14="http://schemas.microsoft.com/office/powerpoint/2010/main" val="115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186" y="1535209"/>
            <a:ext cx="6837581" cy="8742022"/>
          </a:xfrm>
        </p:spPr>
        <p:txBody>
          <a:bodyPr>
            <a:normAutofit/>
          </a:bodyPr>
          <a:lstStyle/>
          <a:p>
            <a:pPr fontAlgn="t"/>
            <a:endParaRPr lang="en-IE" b="1" dirty="0" smtClean="0"/>
          </a:p>
          <a:p>
            <a:pPr marL="0" indent="0" fontAlgn="t">
              <a:buNone/>
            </a:pPr>
            <a:endParaRPr lang="en-IE" b="1" dirty="0"/>
          </a:p>
          <a:p>
            <a:pPr fontAlgn="t"/>
            <a:endParaRPr lang="en-IE" b="1" dirty="0" smtClean="0"/>
          </a:p>
          <a:p>
            <a:pPr fontAlgn="t"/>
            <a:endParaRPr lang="en-IE" b="1" dirty="0"/>
          </a:p>
          <a:p>
            <a:pPr fontAlgn="t"/>
            <a:endParaRPr lang="en-IE" b="1" dirty="0" smtClean="0"/>
          </a:p>
          <a:p>
            <a:pPr fontAlgn="t"/>
            <a:endParaRPr lang="en-IE" b="1" dirty="0"/>
          </a:p>
          <a:p>
            <a:pPr fontAlgn="t"/>
            <a:endParaRPr lang="en-IE" sz="6400" b="1" dirty="0" smtClean="0"/>
          </a:p>
          <a:p>
            <a:pPr fontAlgn="t"/>
            <a:endParaRPr lang="en-IE" b="1" dirty="0"/>
          </a:p>
          <a:p>
            <a:pPr fontAlgn="t"/>
            <a:endParaRPr lang="en-IE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240603"/>
              </p:ext>
            </p:extLst>
          </p:nvPr>
        </p:nvGraphicFramePr>
        <p:xfrm>
          <a:off x="207469" y="1406769"/>
          <a:ext cx="7791609" cy="921181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791609">
                  <a:extLst>
                    <a:ext uri="{9D8B030D-6E8A-4147-A177-3AD203B41FA5}">
                      <a16:colId xmlns:a16="http://schemas.microsoft.com/office/drawing/2014/main" val="2531663137"/>
                    </a:ext>
                  </a:extLst>
                </a:gridCol>
              </a:tblGrid>
              <a:tr h="1083307">
                <a:tc>
                  <a:txBody>
                    <a:bodyPr/>
                    <a:lstStyle/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dirty="0" smtClean="0">
                          <a:solidFill>
                            <a:srgbClr val="002060"/>
                          </a:solidFill>
                        </a:rPr>
                        <a:t>NOMINEE’S DETAILS AND APPLICATION 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93349"/>
                  </a:ext>
                </a:extLst>
              </a:tr>
              <a:tr h="347058"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</a:rPr>
                        <a:t>Name:</a:t>
                      </a:r>
                      <a:endParaRPr lang="en-IE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247051"/>
                  </a:ext>
                </a:extLst>
              </a:tr>
              <a:tr h="1250451"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</a:rPr>
                        <a:t>Statement</a:t>
                      </a:r>
                      <a:r>
                        <a:rPr lang="en-IE" sz="1600" b="1" baseline="0" dirty="0" smtClean="0">
                          <a:solidFill>
                            <a:srgbClr val="002060"/>
                          </a:solidFill>
                        </a:rPr>
                        <a:t> by Nominee:</a:t>
                      </a:r>
                    </a:p>
                    <a:p>
                      <a:pPr marL="285750" indent="-285750" fontAlgn="t">
                        <a:buFont typeface="Arial" panose="020B0604020202020204" pitchFamily="34" charset="0"/>
                        <a:buChar char="•"/>
                      </a:pPr>
                      <a:r>
                        <a:rPr lang="en-IE" sz="1200" b="0" dirty="0" smtClean="0">
                          <a:solidFill>
                            <a:srgbClr val="002060"/>
                          </a:solidFill>
                        </a:rPr>
                        <a:t>I agree to allow my name to go forward as a nomination for the above stated role  </a:t>
                      </a:r>
                    </a:p>
                    <a:p>
                      <a:pPr marL="285750" indent="-285750" fontAlgn="t">
                        <a:buFont typeface="Arial" panose="020B0604020202020204" pitchFamily="34" charset="0"/>
                        <a:buChar char="•"/>
                      </a:pPr>
                      <a:r>
                        <a:rPr lang="en-IE" sz="1200" b="0" dirty="0" smtClean="0">
                          <a:solidFill>
                            <a:srgbClr val="002060"/>
                          </a:solidFill>
                        </a:rPr>
                        <a:t>I  </a:t>
                      </a:r>
                      <a:r>
                        <a:rPr lang="en-IE" sz="1200" b="0" kern="1400" dirty="0" smtClean="0"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</a:rPr>
                        <a:t>will remain a member of the Professional Body for the duration of the nomination</a:t>
                      </a:r>
                      <a:endParaRPr lang="en-IE" sz="1200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285750" indent="-285750" fontAlgn="t">
                        <a:buFont typeface="Arial" panose="020B0604020202020204" pitchFamily="34" charset="0"/>
                        <a:buChar char="•"/>
                      </a:pPr>
                      <a:r>
                        <a:rPr lang="en-IE" sz="1200" b="0" dirty="0" smtClean="0">
                          <a:solidFill>
                            <a:srgbClr val="002060"/>
                          </a:solidFill>
                        </a:rPr>
                        <a:t>I understand that if my nomination is approved, I will be the HSCP Representative and have to fulfil certain obligations</a:t>
                      </a:r>
                      <a:endParaRPr lang="en-IE" sz="12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192879"/>
                  </a:ext>
                </a:extLst>
              </a:tr>
              <a:tr h="599464"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</a:rPr>
                        <a:t>Signature:                                                 Date:</a:t>
                      </a:r>
                    </a:p>
                    <a:p>
                      <a:endParaRPr lang="en-IE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924739"/>
                  </a:ext>
                </a:extLst>
              </a:tr>
              <a:tr h="599464"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</a:rPr>
                        <a:t>Contact phone</a:t>
                      </a:r>
                      <a:r>
                        <a:rPr lang="en-IE" sz="1600" b="1" baseline="0" dirty="0" smtClean="0">
                          <a:solidFill>
                            <a:srgbClr val="002060"/>
                          </a:solidFill>
                        </a:rPr>
                        <a:t> number:                                   Email address:</a:t>
                      </a:r>
                    </a:p>
                    <a:p>
                      <a:endParaRPr lang="en-IE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394357"/>
                  </a:ext>
                </a:extLst>
              </a:tr>
              <a:tr h="851869"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</a:rPr>
                        <a:t>Current position/job</a:t>
                      </a:r>
                      <a:r>
                        <a:rPr lang="en-IE" sz="1600" b="1" baseline="0" dirty="0" smtClean="0">
                          <a:solidFill>
                            <a:srgbClr val="002060"/>
                          </a:solidFill>
                        </a:rPr>
                        <a:t> title:</a:t>
                      </a:r>
                    </a:p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b="1" dirty="0" smtClean="0">
                          <a:solidFill>
                            <a:srgbClr val="002060"/>
                          </a:solidFill>
                        </a:rPr>
                        <a:t>CORU</a:t>
                      </a:r>
                      <a:r>
                        <a:rPr lang="en-IE" sz="1600" b="1" baseline="0" dirty="0" smtClean="0">
                          <a:solidFill>
                            <a:srgbClr val="002060"/>
                          </a:solidFill>
                        </a:rPr>
                        <a:t> Registration Number (if applicable):</a:t>
                      </a:r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344219"/>
                  </a:ext>
                </a:extLst>
              </a:tr>
              <a:tr h="347058"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</a:rPr>
                        <a:t>Place of work:</a:t>
                      </a:r>
                      <a:endParaRPr lang="en-IE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522635"/>
                  </a:ext>
                </a:extLst>
              </a:tr>
              <a:tr h="4133144">
                <a:tc>
                  <a:txBody>
                    <a:bodyPr/>
                    <a:lstStyle/>
                    <a:p>
                      <a:pPr marL="0" indent="0" fontAlgn="t">
                        <a:buNone/>
                      </a:pPr>
                      <a:r>
                        <a:rPr lang="en-IE" sz="1600" b="1" dirty="0" smtClean="0">
                          <a:solidFill>
                            <a:srgbClr val="002060"/>
                          </a:solidFill>
                        </a:rPr>
                        <a:t>Interest/expertise in relevant area </a:t>
                      </a:r>
                    </a:p>
                    <a:p>
                      <a:pPr marL="0" indent="0" fontAlgn="t">
                        <a:buNone/>
                      </a:pPr>
                      <a:r>
                        <a:rPr lang="en-IE" sz="1600" b="1" dirty="0" smtClean="0">
                          <a:solidFill>
                            <a:srgbClr val="002060"/>
                          </a:solidFill>
                        </a:rPr>
                        <a:t>(Please demonstrate evidence of meeting the criteria listed above)</a:t>
                      </a:r>
                    </a:p>
                    <a:p>
                      <a:pPr marL="0" indent="0" fontAlgn="t">
                        <a:buNone/>
                      </a:pPr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fontAlgn="t">
                        <a:buNone/>
                      </a:pPr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fontAlgn="t">
                        <a:buNone/>
                      </a:pPr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fontAlgn="t">
                        <a:buNone/>
                      </a:pPr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fontAlgn="t">
                        <a:buNone/>
                      </a:pPr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fontAlgn="t">
                        <a:buNone/>
                      </a:pPr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fontAlgn="t">
                        <a:buNone/>
                      </a:pPr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fontAlgn="t">
                        <a:buNone/>
                      </a:pPr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fontAlgn="t">
                        <a:buNone/>
                      </a:pPr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fontAlgn="t">
                        <a:buNone/>
                      </a:pPr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fontAlgn="t">
                        <a:buNone/>
                      </a:pPr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fontAlgn="t">
                        <a:buNone/>
                      </a:pPr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fontAlgn="t">
                        <a:buNone/>
                      </a:pPr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148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10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264866"/>
              </p:ext>
            </p:extLst>
          </p:nvPr>
        </p:nvGraphicFramePr>
        <p:xfrm>
          <a:off x="179753" y="1523999"/>
          <a:ext cx="7862277" cy="919459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62277">
                  <a:extLst>
                    <a:ext uri="{9D8B030D-6E8A-4147-A177-3AD203B41FA5}">
                      <a16:colId xmlns:a16="http://schemas.microsoft.com/office/drawing/2014/main" val="3593937425"/>
                    </a:ext>
                  </a:extLst>
                </a:gridCol>
              </a:tblGrid>
              <a:tr h="1023993">
                <a:tc>
                  <a:txBody>
                    <a:bodyPr/>
                    <a:lstStyle/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kern="1400" dirty="0" smtClean="0">
                          <a:solidFill>
                            <a:srgbClr val="002060"/>
                          </a:solidFill>
                          <a:effectLst/>
                        </a:rPr>
                        <a:t>NOMINEE’S DETAILS AND APPLICATION (CONT’D)</a:t>
                      </a:r>
                    </a:p>
                    <a:p>
                      <a:endParaRPr lang="en-IE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933025"/>
                  </a:ext>
                </a:extLst>
              </a:tr>
              <a:tr h="1726160">
                <a:tc>
                  <a:txBody>
                    <a:bodyPr/>
                    <a:lstStyle/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b="1" kern="1400" dirty="0" smtClean="0">
                          <a:solidFill>
                            <a:srgbClr val="002060"/>
                          </a:solidFill>
                          <a:effectLst/>
                        </a:rPr>
                        <a:t>Publications/presentations:</a:t>
                      </a: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04523"/>
                  </a:ext>
                </a:extLst>
              </a:tr>
              <a:tr h="2662382">
                <a:tc>
                  <a:txBody>
                    <a:bodyPr/>
                    <a:lstStyle/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b="1" kern="1400" dirty="0" smtClean="0">
                          <a:solidFill>
                            <a:srgbClr val="002060"/>
                          </a:solidFill>
                          <a:effectLst/>
                        </a:rPr>
                        <a:t>Experience of advocacy</a:t>
                      </a:r>
                      <a:r>
                        <a:rPr lang="en-IE" sz="1600" b="1" kern="14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for the profession:</a:t>
                      </a:r>
                      <a:endParaRPr lang="en-IE" sz="1600" b="1" kern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600" b="1" kern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600" b="1" kern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600" b="1" kern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600" b="1" kern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600" b="1" kern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600" b="1" kern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600" b="1" kern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600" b="1" kern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600" b="1" kern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endParaRPr lang="en-IE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889838"/>
                  </a:ext>
                </a:extLst>
              </a:tr>
              <a:tr h="3598604">
                <a:tc>
                  <a:txBody>
                    <a:bodyPr/>
                    <a:lstStyle/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b="1" kern="1400" dirty="0" smtClean="0">
                          <a:solidFill>
                            <a:srgbClr val="002060"/>
                          </a:solidFill>
                          <a:effectLst/>
                        </a:rPr>
                        <a:t>Other information relevant to the application:</a:t>
                      </a: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423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37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045556"/>
              </p:ext>
            </p:extLst>
          </p:nvPr>
        </p:nvGraphicFramePr>
        <p:xfrm>
          <a:off x="207469" y="1606550"/>
          <a:ext cx="7768558" cy="8930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768558">
                  <a:extLst>
                    <a:ext uri="{9D8B030D-6E8A-4147-A177-3AD203B41FA5}">
                      <a16:colId xmlns:a16="http://schemas.microsoft.com/office/drawing/2014/main" val="388067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2400" dirty="0" smtClean="0">
                          <a:solidFill>
                            <a:srgbClr val="002060"/>
                          </a:solidFill>
                        </a:rPr>
                        <a:t>Professional Body Board Election</a:t>
                      </a:r>
                    </a:p>
                    <a:p>
                      <a:endParaRPr lang="en-IE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64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</a:rPr>
                        <a:t>Date</a:t>
                      </a:r>
                      <a:r>
                        <a:rPr lang="en-IE" sz="1600" b="1" baseline="0" dirty="0" smtClean="0">
                          <a:solidFill>
                            <a:srgbClr val="002060"/>
                          </a:solidFill>
                        </a:rPr>
                        <a:t> of Election</a:t>
                      </a:r>
                    </a:p>
                    <a:p>
                      <a:endParaRPr lang="en-IE" sz="16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98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</a:rPr>
                        <a:t>Voting option:</a:t>
                      </a: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</a:rPr>
                        <a:t>at meeting       </a:t>
                      </a: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</a:rPr>
                        <a:t>by email</a:t>
                      </a: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43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</a:rPr>
                        <a:t>Elected:</a:t>
                      </a:r>
                      <a:r>
                        <a:rPr lang="en-IE" sz="1600" b="1" baseline="0" dirty="0" smtClean="0">
                          <a:solidFill>
                            <a:srgbClr val="002060"/>
                          </a:solidFill>
                        </a:rPr>
                        <a:t>                     Yes                                                             No</a:t>
                      </a:r>
                    </a:p>
                    <a:p>
                      <a:endParaRPr lang="en-IE" sz="16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082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</a:rPr>
                        <a:t>Email votes verified by:</a:t>
                      </a: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68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</a:rPr>
                        <a:t>Signature</a:t>
                      </a:r>
                      <a:r>
                        <a:rPr lang="en-IE" sz="1600" b="1" baseline="0" dirty="0" smtClean="0">
                          <a:solidFill>
                            <a:srgbClr val="002060"/>
                          </a:solidFill>
                        </a:rPr>
                        <a:t> of Chairperson:</a:t>
                      </a:r>
                    </a:p>
                    <a:p>
                      <a:endParaRPr lang="en-IE" sz="16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227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002060"/>
                          </a:solidFill>
                        </a:rPr>
                        <a:t>Name of member</a:t>
                      </a:r>
                      <a:r>
                        <a:rPr lang="en-IE" sz="1600" b="1" baseline="0" dirty="0" smtClean="0">
                          <a:solidFill>
                            <a:srgbClr val="002060"/>
                          </a:solidFill>
                        </a:rPr>
                        <a:t> who will notify nominee:</a:t>
                      </a:r>
                    </a:p>
                    <a:p>
                      <a:endParaRPr lang="en-IE" sz="16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IE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44429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98064" y="4049486"/>
            <a:ext cx="507146" cy="35346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1798064" y="4671892"/>
            <a:ext cx="507146" cy="33809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798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592</Words>
  <Application>Microsoft Office PowerPoint</Application>
  <PresentationFormat>Custom</PresentationFormat>
  <Paragraphs>102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Calibri-Bold</vt:lpstr>
      <vt:lpstr>Office Theme</vt:lpstr>
      <vt:lpstr>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</dc:creator>
  <cp:lastModifiedBy>Enright, Alison (Galway and Dublin,HSCP National Office)</cp:lastModifiedBy>
  <cp:revision>53</cp:revision>
  <dcterms:created xsi:type="dcterms:W3CDTF">2018-09-12T08:23:52Z</dcterms:created>
  <dcterms:modified xsi:type="dcterms:W3CDTF">2018-10-02T21:08:45Z</dcterms:modified>
</cp:coreProperties>
</file>